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3"/>
    <p:sldId id="266" r:id="rId4"/>
    <p:sldId id="382" r:id="rId5"/>
    <p:sldId id="383" r:id="rId6"/>
    <p:sldId id="385" r:id="rId7"/>
    <p:sldId id="386" r:id="rId8"/>
    <p:sldId id="387" r:id="rId9"/>
    <p:sldId id="381" r:id="rId10"/>
    <p:sldId id="380" r:id="rId11"/>
    <p:sldId id="257" r:id="rId12"/>
    <p:sldId id="259" r:id="rId13"/>
    <p:sldId id="260" r:id="rId14"/>
    <p:sldId id="261" r:id="rId15"/>
    <p:sldId id="262" r:id="rId16"/>
    <p:sldId id="263" r:id="rId17"/>
    <p:sldId id="267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330" r:id="rId28"/>
    <p:sldId id="282" r:id="rId29"/>
    <p:sldId id="283" r:id="rId30"/>
    <p:sldId id="284" r:id="rId31"/>
    <p:sldId id="274" r:id="rId32"/>
    <p:sldId id="285" r:id="rId33"/>
    <p:sldId id="398" r:id="rId34"/>
    <p:sldId id="399" r:id="rId35"/>
    <p:sldId id="400" r:id="rId36"/>
    <p:sldId id="403" r:id="rId37"/>
    <p:sldId id="404" r:id="rId38"/>
    <p:sldId id="405" r:id="rId39"/>
    <p:sldId id="258" r:id="rId40"/>
    <p:sldId id="287" r:id="rId41"/>
    <p:sldId id="389" r:id="rId42"/>
    <p:sldId id="395" r:id="rId43"/>
    <p:sldId id="391" r:id="rId44"/>
    <p:sldId id="392" r:id="rId45"/>
    <p:sldId id="394" r:id="rId46"/>
    <p:sldId id="390" r:id="rId47"/>
    <p:sldId id="396" r:id="rId48"/>
    <p:sldId id="397" r:id="rId49"/>
    <p:sldId id="388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312" r:id="rId69"/>
    <p:sldId id="313" r:id="rId71"/>
    <p:sldId id="314" r:id="rId72"/>
    <p:sldId id="315" r:id="rId73"/>
    <p:sldId id="316" r:id="rId74"/>
    <p:sldId id="317" r:id="rId75"/>
    <p:sldId id="318" r:id="rId76"/>
    <p:sldId id="264" r:id="rId77"/>
    <p:sldId id="265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409" r:id="rId87"/>
    <p:sldId id="272" r:id="rId88"/>
    <p:sldId id="273" r:id="rId89"/>
    <p:sldId id="275" r:id="rId90"/>
    <p:sldId id="276" r:id="rId91"/>
    <p:sldId id="401" r:id="rId92"/>
    <p:sldId id="406" r:id="rId93"/>
    <p:sldId id="407" r:id="rId94"/>
    <p:sldId id="408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84" y="1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1" qsCatId="simple" csTypeId="urn:microsoft.com/office/officeart/2005/8/colors/accent1_2#1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cxnId="{411C127A-8FD6-42A8-BB9A-D09A7D62EAAC}" type="parTrans">
      <dgm:prSet/>
      <dgm:spPr/>
      <dgm:t>
        <a:bodyPr/>
        <a:lstStyle/>
        <a:p>
          <a:endParaRPr lang="zh-CN" altLang="en-US"/>
        </a:p>
      </dgm:t>
    </dgm:pt>
    <dgm:pt modelId="{B9B9E7E4-C1E5-4856-B923-774FC7C69F11}" cxnId="{411C127A-8FD6-42A8-BB9A-D09A7D62EAAC}" type="sibTrans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cxnId="{256B389B-C248-4489-BBB5-16F213512497}" type="parTrans">
      <dgm:prSet/>
      <dgm:spPr/>
      <dgm:t>
        <a:bodyPr/>
        <a:lstStyle/>
        <a:p>
          <a:endParaRPr lang="zh-CN" altLang="en-US"/>
        </a:p>
      </dgm:t>
    </dgm:pt>
    <dgm:pt modelId="{6727F8CD-1895-4BAF-A317-92913D67D4F5}" cxnId="{256B389B-C248-4489-BBB5-16F213512497}" type="sibTrans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cxnId="{20CD4230-D562-4CCB-8E8B-4F5223FC779C}" type="parTrans">
      <dgm:prSet/>
      <dgm:spPr/>
      <dgm:t>
        <a:bodyPr/>
        <a:lstStyle/>
        <a:p>
          <a:endParaRPr lang="zh-CN" altLang="en-US"/>
        </a:p>
      </dgm:t>
    </dgm:pt>
    <dgm:pt modelId="{E6642A18-89CD-4F13-A827-50910403E51A}" cxnId="{20CD4230-D562-4CCB-8E8B-4F5223FC779C}" type="sibTrans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cxnId="{E9ADD9FE-FE20-469B-A7BD-3EEE0989E390}" type="parTrans">
      <dgm:prSet/>
      <dgm:spPr/>
      <dgm:t>
        <a:bodyPr/>
        <a:lstStyle/>
        <a:p>
          <a:endParaRPr lang="zh-CN" altLang="en-US"/>
        </a:p>
      </dgm:t>
    </dgm:pt>
    <dgm:pt modelId="{6EEA34FB-F7B8-420C-A7D1-E5C158952C0C}" cxnId="{E9ADD9FE-FE20-469B-A7BD-3EEE0989E390}" type="sibTrans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cxnId="{17DF50BE-AAB7-4B6C-A9F3-66B68C49F4AD}" type="parTrans">
      <dgm:prSet/>
      <dgm:spPr/>
      <dgm:t>
        <a:bodyPr/>
        <a:lstStyle/>
        <a:p>
          <a:endParaRPr lang="zh-CN" altLang="en-US"/>
        </a:p>
      </dgm:t>
    </dgm:pt>
    <dgm:pt modelId="{6E24746E-35BF-4E8E-843A-596C5C49B85B}" cxnId="{17DF50BE-AAB7-4B6C-A9F3-66B68C49F4AD}" type="sibTrans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2" qsCatId="simple" csTypeId="urn:microsoft.com/office/officeart/2005/8/colors/accent1_2#2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cxnId="{411C127A-8FD6-42A8-BB9A-D09A7D62EAAC}" type="parTrans">
      <dgm:prSet/>
      <dgm:spPr/>
      <dgm:t>
        <a:bodyPr/>
        <a:lstStyle/>
        <a:p>
          <a:endParaRPr lang="zh-CN" altLang="en-US"/>
        </a:p>
      </dgm:t>
    </dgm:pt>
    <dgm:pt modelId="{B9B9E7E4-C1E5-4856-B923-774FC7C69F11}" cxnId="{411C127A-8FD6-42A8-BB9A-D09A7D62EAAC}" type="sibTrans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cxnId="{256B389B-C248-4489-BBB5-16F213512497}" type="parTrans">
      <dgm:prSet/>
      <dgm:spPr/>
      <dgm:t>
        <a:bodyPr/>
        <a:lstStyle/>
        <a:p>
          <a:endParaRPr lang="zh-CN" altLang="en-US"/>
        </a:p>
      </dgm:t>
    </dgm:pt>
    <dgm:pt modelId="{6727F8CD-1895-4BAF-A317-92913D67D4F5}" cxnId="{256B389B-C248-4489-BBB5-16F213512497}" type="sibTrans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cxnId="{20CD4230-D562-4CCB-8E8B-4F5223FC779C}" type="parTrans">
      <dgm:prSet/>
      <dgm:spPr/>
      <dgm:t>
        <a:bodyPr/>
        <a:lstStyle/>
        <a:p>
          <a:endParaRPr lang="zh-CN" altLang="en-US"/>
        </a:p>
      </dgm:t>
    </dgm:pt>
    <dgm:pt modelId="{E6642A18-89CD-4F13-A827-50910403E51A}" cxnId="{20CD4230-D562-4CCB-8E8B-4F5223FC779C}" type="sibTrans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cxnId="{E9ADD9FE-FE20-469B-A7BD-3EEE0989E390}" type="parTrans">
      <dgm:prSet/>
      <dgm:spPr/>
      <dgm:t>
        <a:bodyPr/>
        <a:lstStyle/>
        <a:p>
          <a:endParaRPr lang="zh-CN" altLang="en-US"/>
        </a:p>
      </dgm:t>
    </dgm:pt>
    <dgm:pt modelId="{6EEA34FB-F7B8-420C-A7D1-E5C158952C0C}" cxnId="{E9ADD9FE-FE20-469B-A7BD-3EEE0989E390}" type="sibTrans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cxnId="{17DF50BE-AAB7-4B6C-A9F3-66B68C49F4AD}" type="parTrans">
      <dgm:prSet/>
      <dgm:spPr/>
      <dgm:t>
        <a:bodyPr/>
        <a:lstStyle/>
        <a:p>
          <a:endParaRPr lang="zh-CN" altLang="en-US"/>
        </a:p>
      </dgm:t>
    </dgm:pt>
    <dgm:pt modelId="{6E24746E-35BF-4E8E-843A-596C5C49B85B}" cxnId="{17DF50BE-AAB7-4B6C-A9F3-66B68C49F4AD}" type="sibTrans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9A4838-83FE-48C0-8E84-6D9AFD8FE2CE}" type="doc">
      <dgm:prSet loTypeId="urn:microsoft.com/office/officeart/2005/8/layout/hList1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9375F853-7E48-46F8-96C0-C39893EC566D}">
      <dgm:prSet/>
      <dgm:spPr/>
      <dgm:t>
        <a:bodyPr/>
        <a:lstStyle/>
        <a:p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gm:t>
    </dgm:pt>
    <dgm:pt modelId="{5DDE1F9C-C0D6-4D35-9E64-5E7DE5F8AD7E}" cxnId="{091B449D-E811-4960-9806-2BA992F81C5F}" type="parTrans">
      <dgm:prSet/>
      <dgm:spPr/>
      <dgm:t>
        <a:bodyPr/>
        <a:lstStyle/>
        <a:p>
          <a:endParaRPr lang="zh-CN" altLang="en-US"/>
        </a:p>
      </dgm:t>
    </dgm:pt>
    <dgm:pt modelId="{C88E8AB0-5679-4C5A-8F1C-A5907889EF9E}" cxnId="{091B449D-E811-4960-9806-2BA992F81C5F}" type="sibTrans">
      <dgm:prSet/>
      <dgm:spPr/>
      <dgm:t>
        <a:bodyPr/>
        <a:lstStyle/>
        <a:p>
          <a:endParaRPr lang="zh-CN" altLang="en-US"/>
        </a:p>
      </dgm:t>
    </dgm:pt>
    <dgm:pt modelId="{D1A89CAF-A4E6-4487-B8E9-0000F96F8A73}">
      <dgm:prSet/>
      <dgm:spPr/>
      <dgm:t>
        <a:bodyPr/>
        <a:lstStyle/>
        <a:p>
          <a:r>
            <a:rPr lang="zh-CN" dirty="0"/>
            <a:t>如果在，则可以直接返回</a:t>
          </a:r>
        </a:p>
      </dgm:t>
    </dgm:pt>
    <dgm:pt modelId="{929A7A0A-6AB2-4767-AFBB-F24B4476049C}" cxnId="{950B70E8-1BD8-4D3B-9A1E-B9FE10B7EBD4}" type="parTrans">
      <dgm:prSet/>
      <dgm:spPr/>
      <dgm:t>
        <a:bodyPr/>
        <a:lstStyle/>
        <a:p>
          <a:endParaRPr lang="zh-CN" altLang="en-US"/>
        </a:p>
      </dgm:t>
    </dgm:pt>
    <dgm:pt modelId="{DC2EDABA-1BD7-48F8-8F78-7B82C1C420D4}" cxnId="{950B70E8-1BD8-4D3B-9A1E-B9FE10B7EBD4}" type="sibTrans">
      <dgm:prSet/>
      <dgm:spPr/>
      <dgm:t>
        <a:bodyPr/>
        <a:lstStyle/>
        <a:p>
          <a:endParaRPr lang="zh-CN" altLang="en-US"/>
        </a:p>
      </dgm:t>
    </dgm:pt>
    <dgm:pt modelId="{36ED61FD-4BB2-4B4A-AC64-C88420AA114E}">
      <dgm:prSet/>
      <dgm:spPr/>
      <dgm:t>
        <a:bodyPr/>
        <a:lstStyle/>
        <a:p>
          <a:r>
            <a:rPr lang="zh-CN" dirty="0"/>
            <a:t>如果不在，则需要先从缓冲区里获取帧：</a:t>
          </a:r>
        </a:p>
      </dgm:t>
    </dgm:pt>
    <dgm:pt modelId="{5E21154F-464D-4F1A-84EC-472BC14C3736}" cxnId="{BDC81D12-94E2-4033-98D2-2DEA77790D5A}" type="parTrans">
      <dgm:prSet/>
      <dgm:spPr/>
      <dgm:t>
        <a:bodyPr/>
        <a:lstStyle/>
        <a:p>
          <a:endParaRPr lang="zh-CN" altLang="en-US"/>
        </a:p>
      </dgm:t>
    </dgm:pt>
    <dgm:pt modelId="{83505204-E688-44F6-8B1E-1D50D325A178}" cxnId="{BDC81D12-94E2-4033-98D2-2DEA77790D5A}" type="sibTrans">
      <dgm:prSet/>
      <dgm:spPr/>
      <dgm:t>
        <a:bodyPr/>
        <a:lstStyle/>
        <a:p>
          <a:endParaRPr lang="zh-CN" altLang="en-US"/>
        </a:p>
      </dgm:t>
    </dgm:pt>
    <dgm:pt modelId="{7B8AE19E-82C8-4820-A09C-5D0E868D1BDA}">
      <dgm:prSet/>
      <dgm:spPr/>
      <dgm:t>
        <a:bodyPr/>
        <a:lstStyle/>
        <a:p>
          <a:r>
            <a:rPr lang="zh-CN" dirty="0"/>
            <a:t>如果有空闲帧，则可以直接使用</a:t>
          </a:r>
        </a:p>
      </dgm:t>
    </dgm:pt>
    <dgm:pt modelId="{0FC853B5-3997-48CD-BA68-619C0B328411}" cxnId="{A9D52154-BF3A-4012-A218-A9D02D0D010D}" type="parTrans">
      <dgm:prSet/>
      <dgm:spPr/>
      <dgm:t>
        <a:bodyPr/>
        <a:lstStyle/>
        <a:p>
          <a:endParaRPr lang="zh-CN" altLang="en-US"/>
        </a:p>
      </dgm:t>
    </dgm:pt>
    <dgm:pt modelId="{5465A1DD-58C8-46BA-A541-54572ECC8D60}" cxnId="{A9D52154-BF3A-4012-A218-A9D02D0D010D}" type="sibTrans">
      <dgm:prSet/>
      <dgm:spPr/>
      <dgm:t>
        <a:bodyPr/>
        <a:lstStyle/>
        <a:p>
          <a:endParaRPr lang="zh-CN" altLang="en-US"/>
        </a:p>
      </dgm:t>
    </dgm:pt>
    <dgm:pt modelId="{1ED7D093-C015-4A2A-AFEC-F5B990AAB63E}">
      <dgm:prSet/>
      <dgm:spPr/>
      <dgm:t>
        <a:bodyPr/>
        <a:lstStyle/>
        <a:p>
          <a:r>
            <a:rPr lang="zh-CN" dirty="0"/>
            <a:t>没有则用</a:t>
          </a:r>
          <a:r>
            <a:rPr lang="en-US" dirty="0" err="1"/>
            <a:t>LRU_k</a:t>
          </a:r>
          <a:r>
            <a:rPr lang="zh-CN" dirty="0"/>
            <a:t>算法来置换出可以使用的帧</a:t>
          </a:r>
        </a:p>
      </dgm:t>
    </dgm:pt>
    <dgm:pt modelId="{E317614C-CF26-4E16-BFEC-4ECE9D8AD5A1}" cxnId="{FA325ECB-5818-42C0-85F3-4064308F94DA}" type="parTrans">
      <dgm:prSet/>
      <dgm:spPr/>
      <dgm:t>
        <a:bodyPr/>
        <a:lstStyle/>
        <a:p>
          <a:endParaRPr lang="zh-CN" altLang="en-US"/>
        </a:p>
      </dgm:t>
    </dgm:pt>
    <dgm:pt modelId="{F62665C2-6C19-4D4A-A31F-23C0355EAC97}" cxnId="{FA325ECB-5818-42C0-85F3-4064308F94DA}" type="sibTrans">
      <dgm:prSet/>
      <dgm:spPr/>
      <dgm:t>
        <a:bodyPr/>
        <a:lstStyle/>
        <a:p>
          <a:endParaRPr lang="zh-CN" altLang="en-US"/>
        </a:p>
      </dgm:t>
    </dgm:pt>
    <dgm:pt modelId="{D9E1DB88-2821-4697-9A8B-766B4E16550E}">
      <dgm:prSet/>
      <dgm:spPr/>
      <dgm:t>
        <a:bodyPr/>
        <a:lstStyle/>
        <a:p>
          <a:r>
            <a:rPr lang="zh-CN" dirty="0"/>
            <a:t>将指定的页面从磁盘中加载到内存，并更新对应状态。</a:t>
          </a:r>
        </a:p>
      </dgm:t>
    </dgm:pt>
    <dgm:pt modelId="{5C172FE1-B7AB-4A0C-A541-6282C8D36351}" cxnId="{ACF530F5-C3D4-4001-8AD3-C98C101A4506}" type="parTrans">
      <dgm:prSet/>
      <dgm:spPr/>
      <dgm:t>
        <a:bodyPr/>
        <a:lstStyle/>
        <a:p>
          <a:endParaRPr lang="zh-CN" altLang="en-US"/>
        </a:p>
      </dgm:t>
    </dgm:pt>
    <dgm:pt modelId="{0F72B216-7BA5-4A22-8DC4-081E685B23F1}" cxnId="{ACF530F5-C3D4-4001-8AD3-C98C101A4506}" type="sibTrans">
      <dgm:prSet/>
      <dgm:spPr/>
      <dgm:t>
        <a:bodyPr/>
        <a:lstStyle/>
        <a:p>
          <a:endParaRPr lang="zh-CN" altLang="en-US"/>
        </a:p>
      </dgm:t>
    </dgm:pt>
    <dgm:pt modelId="{29252BFE-F1AD-4645-BFF9-E5402FB1F3A2}" type="pres">
      <dgm:prSet presAssocID="{299A4838-83FE-48C0-8E84-6D9AFD8FE2CE}" presName="Name0" presStyleCnt="0">
        <dgm:presLayoutVars>
          <dgm:dir/>
          <dgm:animLvl val="lvl"/>
          <dgm:resizeHandles val="exact"/>
        </dgm:presLayoutVars>
      </dgm:prSet>
      <dgm:spPr/>
    </dgm:pt>
    <dgm:pt modelId="{7F2E7AA7-4477-43D9-903C-50FB78129494}" type="pres">
      <dgm:prSet presAssocID="{9375F853-7E48-46F8-96C0-C39893EC566D}" presName="composite" presStyleCnt="0"/>
      <dgm:spPr/>
    </dgm:pt>
    <dgm:pt modelId="{DD5D8C06-0B9A-48ED-BE87-96624203C10B}" type="pres">
      <dgm:prSet presAssocID="{9375F853-7E48-46F8-96C0-C39893EC566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2E2ACC3-30FC-42BD-A929-4FC80AAFD3A2}" type="pres">
      <dgm:prSet presAssocID="{9375F853-7E48-46F8-96C0-C39893EC566D}" presName="desTx" presStyleLbl="alignAccFollowNode1" presStyleIdx="0" presStyleCnt="4">
        <dgm:presLayoutVars>
          <dgm:bulletEnabled val="1"/>
        </dgm:presLayoutVars>
      </dgm:prSet>
      <dgm:spPr/>
    </dgm:pt>
    <dgm:pt modelId="{D350312B-955B-45DD-9849-0FFE10E6B1CB}" type="pres">
      <dgm:prSet presAssocID="{C88E8AB0-5679-4C5A-8F1C-A5907889EF9E}" presName="space" presStyleCnt="0"/>
      <dgm:spPr/>
    </dgm:pt>
    <dgm:pt modelId="{DD1CA02B-7270-4961-9A7E-D4EB6E3AC583}" type="pres">
      <dgm:prSet presAssocID="{D1A89CAF-A4E6-4487-B8E9-0000F96F8A73}" presName="composite" presStyleCnt="0"/>
      <dgm:spPr/>
    </dgm:pt>
    <dgm:pt modelId="{C9C28164-FF51-44CB-A244-5F5DBA28C979}" type="pres">
      <dgm:prSet presAssocID="{D1A89CAF-A4E6-4487-B8E9-0000F96F8A7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211C95-B524-4E0A-A9DD-6FFEB41C383A}" type="pres">
      <dgm:prSet presAssocID="{D1A89CAF-A4E6-4487-B8E9-0000F96F8A73}" presName="desTx" presStyleLbl="alignAccFollowNode1" presStyleIdx="1" presStyleCnt="4">
        <dgm:presLayoutVars>
          <dgm:bulletEnabled val="1"/>
        </dgm:presLayoutVars>
      </dgm:prSet>
      <dgm:spPr/>
    </dgm:pt>
    <dgm:pt modelId="{3B400C56-B150-4764-8494-F90F53218E3A}" type="pres">
      <dgm:prSet presAssocID="{DC2EDABA-1BD7-48F8-8F78-7B82C1C420D4}" presName="space" presStyleCnt="0"/>
      <dgm:spPr/>
    </dgm:pt>
    <dgm:pt modelId="{4274B366-33D7-4643-BBF4-4A756A84D3FB}" type="pres">
      <dgm:prSet presAssocID="{36ED61FD-4BB2-4B4A-AC64-C88420AA114E}" presName="composite" presStyleCnt="0"/>
      <dgm:spPr/>
    </dgm:pt>
    <dgm:pt modelId="{23F9E1F0-AA9D-44FA-803A-ECC10ECEB141}" type="pres">
      <dgm:prSet presAssocID="{36ED61FD-4BB2-4B4A-AC64-C88420AA11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9F7C95E-055A-4AD9-8E15-E73D36977C22}" type="pres">
      <dgm:prSet presAssocID="{36ED61FD-4BB2-4B4A-AC64-C88420AA114E}" presName="desTx" presStyleLbl="alignAccFollowNode1" presStyleIdx="2" presStyleCnt="4">
        <dgm:presLayoutVars>
          <dgm:bulletEnabled val="1"/>
        </dgm:presLayoutVars>
      </dgm:prSet>
      <dgm:spPr/>
    </dgm:pt>
    <dgm:pt modelId="{666DCE86-7601-4592-8B2B-C54319F56CA9}" type="pres">
      <dgm:prSet presAssocID="{83505204-E688-44F6-8B1E-1D50D325A178}" presName="space" presStyleCnt="0"/>
      <dgm:spPr/>
    </dgm:pt>
    <dgm:pt modelId="{992B51E0-DDAF-45E5-920E-7D72CA286B28}" type="pres">
      <dgm:prSet presAssocID="{D9E1DB88-2821-4697-9A8B-766B4E16550E}" presName="composite" presStyleCnt="0"/>
      <dgm:spPr/>
    </dgm:pt>
    <dgm:pt modelId="{9D079012-FFCB-4AB7-A942-6DB21FAF2DF3}" type="pres">
      <dgm:prSet presAssocID="{D9E1DB88-2821-4697-9A8B-766B4E16550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EFAD3ED-FEBF-479E-A5D6-1257841A67E5}" type="pres">
      <dgm:prSet presAssocID="{D9E1DB88-2821-4697-9A8B-766B4E16550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DC81D12-94E2-4033-98D2-2DEA77790D5A}" srcId="{299A4838-83FE-48C0-8E84-6D9AFD8FE2CE}" destId="{36ED61FD-4BB2-4B4A-AC64-C88420AA114E}" srcOrd="2" destOrd="0" parTransId="{5E21154F-464D-4F1A-84EC-472BC14C3736}" sibTransId="{83505204-E688-44F6-8B1E-1D50D325A178}"/>
    <dgm:cxn modelId="{2B4AFD17-5741-4BC7-BBE4-4B2719721025}" type="presOf" srcId="{36ED61FD-4BB2-4B4A-AC64-C88420AA114E}" destId="{23F9E1F0-AA9D-44FA-803A-ECC10ECEB141}" srcOrd="0" destOrd="0" presId="urn:microsoft.com/office/officeart/2005/8/layout/hList1"/>
    <dgm:cxn modelId="{13166832-D874-4F30-A167-DDC345B68C09}" type="presOf" srcId="{D1A89CAF-A4E6-4487-B8E9-0000F96F8A73}" destId="{C9C28164-FF51-44CB-A244-5F5DBA28C979}" srcOrd="0" destOrd="0" presId="urn:microsoft.com/office/officeart/2005/8/layout/hList1"/>
    <dgm:cxn modelId="{14AA314A-74FE-420D-95C3-89EFF597E048}" type="presOf" srcId="{D9E1DB88-2821-4697-9A8B-766B4E16550E}" destId="{9D079012-FFCB-4AB7-A942-6DB21FAF2DF3}" srcOrd="0" destOrd="0" presId="urn:microsoft.com/office/officeart/2005/8/layout/hList1"/>
    <dgm:cxn modelId="{1DB5546B-A47A-4409-BED0-C7B538D3DC06}" type="presOf" srcId="{299A4838-83FE-48C0-8E84-6D9AFD8FE2CE}" destId="{29252BFE-F1AD-4645-BFF9-E5402FB1F3A2}" srcOrd="0" destOrd="0" presId="urn:microsoft.com/office/officeart/2005/8/layout/hList1"/>
    <dgm:cxn modelId="{4E2FDE6B-A80D-4B98-99A1-09937200F870}" type="presOf" srcId="{7B8AE19E-82C8-4820-A09C-5D0E868D1BDA}" destId="{B9F7C95E-055A-4AD9-8E15-E73D36977C22}" srcOrd="0" destOrd="0" presId="urn:microsoft.com/office/officeart/2005/8/layout/hList1"/>
    <dgm:cxn modelId="{A9D52154-BF3A-4012-A218-A9D02D0D010D}" srcId="{36ED61FD-4BB2-4B4A-AC64-C88420AA114E}" destId="{7B8AE19E-82C8-4820-A09C-5D0E868D1BDA}" srcOrd="0" destOrd="0" parTransId="{0FC853B5-3997-48CD-BA68-619C0B328411}" sibTransId="{5465A1DD-58C8-46BA-A541-54572ECC8D60}"/>
    <dgm:cxn modelId="{DBCB1756-EA60-4A47-9B87-DB6CF33E3A7C}" type="presOf" srcId="{9375F853-7E48-46F8-96C0-C39893EC566D}" destId="{DD5D8C06-0B9A-48ED-BE87-96624203C10B}" srcOrd="0" destOrd="0" presId="urn:microsoft.com/office/officeart/2005/8/layout/hList1"/>
    <dgm:cxn modelId="{091B449D-E811-4960-9806-2BA992F81C5F}" srcId="{299A4838-83FE-48C0-8E84-6D9AFD8FE2CE}" destId="{9375F853-7E48-46F8-96C0-C39893EC566D}" srcOrd="0" destOrd="0" parTransId="{5DDE1F9C-C0D6-4D35-9E64-5E7DE5F8AD7E}" sibTransId="{C88E8AB0-5679-4C5A-8F1C-A5907889EF9E}"/>
    <dgm:cxn modelId="{FA325ECB-5818-42C0-85F3-4064308F94DA}" srcId="{36ED61FD-4BB2-4B4A-AC64-C88420AA114E}" destId="{1ED7D093-C015-4A2A-AFEC-F5B990AAB63E}" srcOrd="1" destOrd="0" parTransId="{E317614C-CF26-4E16-BFEC-4ECE9D8AD5A1}" sibTransId="{F62665C2-6C19-4D4A-A31F-23C0355EAC97}"/>
    <dgm:cxn modelId="{B13495DE-E207-4706-8B9B-BDAB18031AA6}" type="presOf" srcId="{1ED7D093-C015-4A2A-AFEC-F5B990AAB63E}" destId="{B9F7C95E-055A-4AD9-8E15-E73D36977C22}" srcOrd="0" destOrd="1" presId="urn:microsoft.com/office/officeart/2005/8/layout/hList1"/>
    <dgm:cxn modelId="{950B70E8-1BD8-4D3B-9A1E-B9FE10B7EBD4}" srcId="{299A4838-83FE-48C0-8E84-6D9AFD8FE2CE}" destId="{D1A89CAF-A4E6-4487-B8E9-0000F96F8A73}" srcOrd="1" destOrd="0" parTransId="{929A7A0A-6AB2-4767-AFBB-F24B4476049C}" sibTransId="{DC2EDABA-1BD7-48F8-8F78-7B82C1C420D4}"/>
    <dgm:cxn modelId="{ACF530F5-C3D4-4001-8AD3-C98C101A4506}" srcId="{299A4838-83FE-48C0-8E84-6D9AFD8FE2CE}" destId="{D9E1DB88-2821-4697-9A8B-766B4E16550E}" srcOrd="3" destOrd="0" parTransId="{5C172FE1-B7AB-4A0C-A541-6282C8D36351}" sibTransId="{0F72B216-7BA5-4A22-8DC4-081E685B23F1}"/>
    <dgm:cxn modelId="{DE542307-8B9E-4BAB-B680-A577DBE34655}" type="presParOf" srcId="{29252BFE-F1AD-4645-BFF9-E5402FB1F3A2}" destId="{7F2E7AA7-4477-43D9-903C-50FB78129494}" srcOrd="0" destOrd="0" presId="urn:microsoft.com/office/officeart/2005/8/layout/hList1"/>
    <dgm:cxn modelId="{9628337C-94E9-43B1-92F1-4CD06F2C7BC7}" type="presParOf" srcId="{7F2E7AA7-4477-43D9-903C-50FB78129494}" destId="{DD5D8C06-0B9A-48ED-BE87-96624203C10B}" srcOrd="0" destOrd="0" presId="urn:microsoft.com/office/officeart/2005/8/layout/hList1"/>
    <dgm:cxn modelId="{BE163B9D-1DD4-4A63-ACE2-E7479EEAF924}" type="presParOf" srcId="{7F2E7AA7-4477-43D9-903C-50FB78129494}" destId="{52E2ACC3-30FC-42BD-A929-4FC80AAFD3A2}" srcOrd="1" destOrd="0" presId="urn:microsoft.com/office/officeart/2005/8/layout/hList1"/>
    <dgm:cxn modelId="{773542A0-7F51-4CE2-8850-88E466E58445}" type="presParOf" srcId="{29252BFE-F1AD-4645-BFF9-E5402FB1F3A2}" destId="{D350312B-955B-45DD-9849-0FFE10E6B1CB}" srcOrd="1" destOrd="0" presId="urn:microsoft.com/office/officeart/2005/8/layout/hList1"/>
    <dgm:cxn modelId="{608AC204-F85D-4F57-85A7-A1EBE6B172B8}" type="presParOf" srcId="{29252BFE-F1AD-4645-BFF9-E5402FB1F3A2}" destId="{DD1CA02B-7270-4961-9A7E-D4EB6E3AC583}" srcOrd="2" destOrd="0" presId="urn:microsoft.com/office/officeart/2005/8/layout/hList1"/>
    <dgm:cxn modelId="{BD3B5AA7-2EC7-4A4B-9A43-A51A1CF9A90E}" type="presParOf" srcId="{DD1CA02B-7270-4961-9A7E-D4EB6E3AC583}" destId="{C9C28164-FF51-44CB-A244-5F5DBA28C979}" srcOrd="0" destOrd="0" presId="urn:microsoft.com/office/officeart/2005/8/layout/hList1"/>
    <dgm:cxn modelId="{4F397682-CDB6-4CC7-8B21-9504907D7443}" type="presParOf" srcId="{DD1CA02B-7270-4961-9A7E-D4EB6E3AC583}" destId="{08211C95-B524-4E0A-A9DD-6FFEB41C383A}" srcOrd="1" destOrd="0" presId="urn:microsoft.com/office/officeart/2005/8/layout/hList1"/>
    <dgm:cxn modelId="{FD86C337-029F-4153-B259-960BFF0D724E}" type="presParOf" srcId="{29252BFE-F1AD-4645-BFF9-E5402FB1F3A2}" destId="{3B400C56-B150-4764-8494-F90F53218E3A}" srcOrd="3" destOrd="0" presId="urn:microsoft.com/office/officeart/2005/8/layout/hList1"/>
    <dgm:cxn modelId="{420FBBC9-B824-4E99-92D4-17EAD59C73F6}" type="presParOf" srcId="{29252BFE-F1AD-4645-BFF9-E5402FB1F3A2}" destId="{4274B366-33D7-4643-BBF4-4A756A84D3FB}" srcOrd="4" destOrd="0" presId="urn:microsoft.com/office/officeart/2005/8/layout/hList1"/>
    <dgm:cxn modelId="{D0D94977-25AA-4F92-B86F-F25C0B61B4F1}" type="presParOf" srcId="{4274B366-33D7-4643-BBF4-4A756A84D3FB}" destId="{23F9E1F0-AA9D-44FA-803A-ECC10ECEB141}" srcOrd="0" destOrd="0" presId="urn:microsoft.com/office/officeart/2005/8/layout/hList1"/>
    <dgm:cxn modelId="{65DE0A4F-CE67-4B36-A7B2-42FA3866EA43}" type="presParOf" srcId="{4274B366-33D7-4643-BBF4-4A756A84D3FB}" destId="{B9F7C95E-055A-4AD9-8E15-E73D36977C22}" srcOrd="1" destOrd="0" presId="urn:microsoft.com/office/officeart/2005/8/layout/hList1"/>
    <dgm:cxn modelId="{AFC16B42-5D40-40D2-B559-DD00FACC3F4C}" type="presParOf" srcId="{29252BFE-F1AD-4645-BFF9-E5402FB1F3A2}" destId="{666DCE86-7601-4592-8B2B-C54319F56CA9}" srcOrd="5" destOrd="0" presId="urn:microsoft.com/office/officeart/2005/8/layout/hList1"/>
    <dgm:cxn modelId="{D0BA23A3-66E2-459F-879D-6909B814825B}" type="presParOf" srcId="{29252BFE-F1AD-4645-BFF9-E5402FB1F3A2}" destId="{992B51E0-DDAF-45E5-920E-7D72CA286B28}" srcOrd="6" destOrd="0" presId="urn:microsoft.com/office/officeart/2005/8/layout/hList1"/>
    <dgm:cxn modelId="{D64CFF24-FAF7-4B15-A913-9B2F2E422CBA}" type="presParOf" srcId="{992B51E0-DDAF-45E5-920E-7D72CA286B28}" destId="{9D079012-FFCB-4AB7-A942-6DB21FAF2DF3}" srcOrd="0" destOrd="0" presId="urn:microsoft.com/office/officeart/2005/8/layout/hList1"/>
    <dgm:cxn modelId="{E2DD8721-18D5-43E3-83B4-6522503FE4D7}" type="presParOf" srcId="{992B51E0-DDAF-45E5-920E-7D72CA286B28}" destId="{1EFAD3ED-FEBF-479E-A5D6-1257841A67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877D4C-BC22-4B36-8DC4-ABCC8D185A95}" type="doc">
      <dgm:prSet loTypeId="urn:microsoft.com/office/officeart/2005/8/layout/process1" loCatId="process" qsTypeId="urn:microsoft.com/office/officeart/2005/8/quickstyle/simple1#4" qsCatId="simple" csTypeId="urn:microsoft.com/office/officeart/2005/8/colors/accent1_2#4" csCatId="accent1"/>
      <dgm:spPr/>
      <dgm:t>
        <a:bodyPr/>
        <a:lstStyle/>
        <a:p>
          <a:endParaRPr lang="zh-CN" altLang="en-US"/>
        </a:p>
      </dgm:t>
    </dgm:pt>
    <dgm:pt modelId="{9299D317-816F-499C-B2BE-54A9DED83CC8}">
      <dgm:prSet/>
      <dgm:spPr/>
      <dgm:t>
        <a:bodyPr/>
        <a:lstStyle/>
        <a:p>
          <a:r>
            <a:rPr lang="zh-CN" dirty="0"/>
            <a:t>找到指定脏页</a:t>
          </a:r>
        </a:p>
      </dgm:t>
    </dgm:pt>
    <dgm:pt modelId="{46A4474C-A0EA-48D1-BFD1-8009F95D63C3}" cxnId="{1079A88F-EA1D-491C-8710-28A4D876660A}" type="parTrans">
      <dgm:prSet/>
      <dgm:spPr/>
      <dgm:t>
        <a:bodyPr/>
        <a:lstStyle/>
        <a:p>
          <a:endParaRPr lang="zh-CN" altLang="en-US"/>
        </a:p>
      </dgm:t>
    </dgm:pt>
    <dgm:pt modelId="{3ED209D6-AAD9-46BC-A126-89ED0480A1BE}" cxnId="{1079A88F-EA1D-491C-8710-28A4D876660A}" type="sibTrans">
      <dgm:prSet/>
      <dgm:spPr/>
      <dgm:t>
        <a:bodyPr/>
        <a:lstStyle/>
        <a:p>
          <a:endParaRPr lang="zh-CN" altLang="en-US"/>
        </a:p>
      </dgm:t>
    </dgm:pt>
    <dgm:pt modelId="{F42AA23E-B25B-47E3-A3E2-9E96D99A6177}">
      <dgm:prSet/>
      <dgm:spPr/>
      <dgm:t>
        <a:bodyPr/>
        <a:lstStyle/>
        <a:p>
          <a:r>
            <a:rPr lang="zh-CN"/>
            <a:t>写回磁盘</a:t>
          </a:r>
        </a:p>
      </dgm:t>
    </dgm:pt>
    <dgm:pt modelId="{E4717F69-ED9B-434E-A253-176FFAF1F287}" cxnId="{257D694E-1F80-4928-B1C8-ACFC3856D139}" type="parTrans">
      <dgm:prSet/>
      <dgm:spPr/>
      <dgm:t>
        <a:bodyPr/>
        <a:lstStyle/>
        <a:p>
          <a:endParaRPr lang="zh-CN" altLang="en-US"/>
        </a:p>
      </dgm:t>
    </dgm:pt>
    <dgm:pt modelId="{67AFA49F-1C97-41C9-A423-C5F348599F55}" cxnId="{257D694E-1F80-4928-B1C8-ACFC3856D139}" type="sibTrans">
      <dgm:prSet/>
      <dgm:spPr/>
      <dgm:t>
        <a:bodyPr/>
        <a:lstStyle/>
        <a:p>
          <a:endParaRPr lang="zh-CN" altLang="en-US"/>
        </a:p>
      </dgm:t>
    </dgm:pt>
    <dgm:pt modelId="{49E2BF44-65F6-43AF-8933-7D58AC28490A}" type="pres">
      <dgm:prSet presAssocID="{CF877D4C-BC22-4B36-8DC4-ABCC8D185A95}" presName="Name0" presStyleCnt="0">
        <dgm:presLayoutVars>
          <dgm:dir/>
          <dgm:resizeHandles val="exact"/>
        </dgm:presLayoutVars>
      </dgm:prSet>
      <dgm:spPr/>
    </dgm:pt>
    <dgm:pt modelId="{DC2A69C1-AF13-4627-A569-AA07CA288786}" type="pres">
      <dgm:prSet presAssocID="{9299D317-816F-499C-B2BE-54A9DED83CC8}" presName="node" presStyleLbl="node1" presStyleIdx="0" presStyleCnt="2">
        <dgm:presLayoutVars>
          <dgm:bulletEnabled val="1"/>
        </dgm:presLayoutVars>
      </dgm:prSet>
      <dgm:spPr/>
    </dgm:pt>
    <dgm:pt modelId="{8CF8CEE9-ADEB-48E6-9EBF-1C75D83924AC}" type="pres">
      <dgm:prSet presAssocID="{3ED209D6-AAD9-46BC-A126-89ED0480A1BE}" presName="sibTrans" presStyleLbl="sibTrans2D1" presStyleIdx="0" presStyleCnt="1"/>
      <dgm:spPr/>
    </dgm:pt>
    <dgm:pt modelId="{916A887C-AB81-4F47-BC04-DE0A124B8EEA}" type="pres">
      <dgm:prSet presAssocID="{3ED209D6-AAD9-46BC-A126-89ED0480A1BE}" presName="connectorText" presStyleLbl="sibTrans2D1" presStyleIdx="0" presStyleCnt="1"/>
      <dgm:spPr/>
    </dgm:pt>
    <dgm:pt modelId="{491B63EB-5BF7-44FA-8BD4-3D23FDBF0406}" type="pres">
      <dgm:prSet presAssocID="{F42AA23E-B25B-47E3-A3E2-9E96D99A6177}" presName="node" presStyleLbl="node1" presStyleIdx="1" presStyleCnt="2">
        <dgm:presLayoutVars>
          <dgm:bulletEnabled val="1"/>
        </dgm:presLayoutVars>
      </dgm:prSet>
      <dgm:spPr/>
    </dgm:pt>
  </dgm:ptLst>
  <dgm:cxnLst>
    <dgm:cxn modelId="{257D694E-1F80-4928-B1C8-ACFC3856D139}" srcId="{CF877D4C-BC22-4B36-8DC4-ABCC8D185A95}" destId="{F42AA23E-B25B-47E3-A3E2-9E96D99A6177}" srcOrd="1" destOrd="0" parTransId="{E4717F69-ED9B-434E-A253-176FFAF1F287}" sibTransId="{67AFA49F-1C97-41C9-A423-C5F348599F55}"/>
    <dgm:cxn modelId="{3C62D654-3FD2-4D8E-859E-354CEBE98D8E}" type="presOf" srcId="{9299D317-816F-499C-B2BE-54A9DED83CC8}" destId="{DC2A69C1-AF13-4627-A569-AA07CA288786}" srcOrd="0" destOrd="0" presId="urn:microsoft.com/office/officeart/2005/8/layout/process1"/>
    <dgm:cxn modelId="{1079A88F-EA1D-491C-8710-28A4D876660A}" srcId="{CF877D4C-BC22-4B36-8DC4-ABCC8D185A95}" destId="{9299D317-816F-499C-B2BE-54A9DED83CC8}" srcOrd="0" destOrd="0" parTransId="{46A4474C-A0EA-48D1-BFD1-8009F95D63C3}" sibTransId="{3ED209D6-AAD9-46BC-A126-89ED0480A1BE}"/>
    <dgm:cxn modelId="{BC721890-5EE1-4206-AFB2-32C7EE431167}" type="presOf" srcId="{F42AA23E-B25B-47E3-A3E2-9E96D99A6177}" destId="{491B63EB-5BF7-44FA-8BD4-3D23FDBF0406}" srcOrd="0" destOrd="0" presId="urn:microsoft.com/office/officeart/2005/8/layout/process1"/>
    <dgm:cxn modelId="{84D44B98-2F91-41C5-A9C6-74FD38C9AF05}" type="presOf" srcId="{CF877D4C-BC22-4B36-8DC4-ABCC8D185A95}" destId="{49E2BF44-65F6-43AF-8933-7D58AC28490A}" srcOrd="0" destOrd="0" presId="urn:microsoft.com/office/officeart/2005/8/layout/process1"/>
    <dgm:cxn modelId="{5B3563D9-6530-4B09-8CF5-A5100F0DF07A}" type="presOf" srcId="{3ED209D6-AAD9-46BC-A126-89ED0480A1BE}" destId="{8CF8CEE9-ADEB-48E6-9EBF-1C75D83924AC}" srcOrd="0" destOrd="0" presId="urn:microsoft.com/office/officeart/2005/8/layout/process1"/>
    <dgm:cxn modelId="{9A04A0E1-1C23-4AF6-9FE7-6769E7291A13}" type="presOf" srcId="{3ED209D6-AAD9-46BC-A126-89ED0480A1BE}" destId="{916A887C-AB81-4F47-BC04-DE0A124B8EEA}" srcOrd="1" destOrd="0" presId="urn:microsoft.com/office/officeart/2005/8/layout/process1"/>
    <dgm:cxn modelId="{681A8F40-942E-4DEC-947A-C7312B14DB62}" type="presParOf" srcId="{49E2BF44-65F6-43AF-8933-7D58AC28490A}" destId="{DC2A69C1-AF13-4627-A569-AA07CA288786}" srcOrd="0" destOrd="0" presId="urn:microsoft.com/office/officeart/2005/8/layout/process1"/>
    <dgm:cxn modelId="{FA37E02E-4913-47BA-9F66-3FA30F73D66D}" type="presParOf" srcId="{49E2BF44-65F6-43AF-8933-7D58AC28490A}" destId="{8CF8CEE9-ADEB-48E6-9EBF-1C75D83924AC}" srcOrd="1" destOrd="0" presId="urn:microsoft.com/office/officeart/2005/8/layout/process1"/>
    <dgm:cxn modelId="{D3D7BE54-DB78-4D6E-919D-F65D5278E3AE}" type="presParOf" srcId="{8CF8CEE9-ADEB-48E6-9EBF-1C75D83924AC}" destId="{916A887C-AB81-4F47-BC04-DE0A124B8EEA}" srcOrd="0" destOrd="0" presId="urn:microsoft.com/office/officeart/2005/8/layout/process1"/>
    <dgm:cxn modelId="{915D7690-07C1-4C82-AB6C-9BE53E405C24}" type="presParOf" srcId="{49E2BF44-65F6-43AF-8933-7D58AC28490A}" destId="{491B63EB-5BF7-44FA-8BD4-3D23FDBF040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104C5-A7DD-4900-9FB4-05D7DE75C6D7}" type="doc">
      <dgm:prSet loTypeId="urn:microsoft.com/office/officeart/2005/8/layout/process1" loCatId="process" qsTypeId="urn:microsoft.com/office/officeart/2005/8/quickstyle/simple1#5" qsCatId="simple" csTypeId="urn:microsoft.com/office/officeart/2005/8/colors/accent1_2#5" csCatId="accent1"/>
      <dgm:spPr/>
      <dgm:t>
        <a:bodyPr/>
        <a:lstStyle/>
        <a:p>
          <a:endParaRPr lang="zh-CN" altLang="en-US"/>
        </a:p>
      </dgm:t>
    </dgm:pt>
    <dgm:pt modelId="{5BF52A5B-8730-4868-B71B-0D563874C0C1}">
      <dgm:prSet/>
      <dgm:spPr/>
      <dgm:t>
        <a:bodyPr/>
        <a:lstStyle/>
        <a:p>
          <a:r>
            <a:rPr lang="zh-CN"/>
            <a:t>若该页面在缓冲区中，则直接返回</a:t>
          </a:r>
        </a:p>
      </dgm:t>
    </dgm:pt>
    <dgm:pt modelId="{C540D7C8-16B7-45CA-9912-4E9C5282D2D4}" cxnId="{30C085BE-D40D-4650-9FE1-B7BBDB299DF9}" type="parTrans">
      <dgm:prSet/>
      <dgm:spPr/>
      <dgm:t>
        <a:bodyPr/>
        <a:lstStyle/>
        <a:p>
          <a:endParaRPr lang="zh-CN" altLang="en-US"/>
        </a:p>
      </dgm:t>
    </dgm:pt>
    <dgm:pt modelId="{5EB919BD-72FF-4427-A38C-D1998D4636A1}" cxnId="{30C085BE-D40D-4650-9FE1-B7BBDB299DF9}" type="sibTrans">
      <dgm:prSet/>
      <dgm:spPr/>
      <dgm:t>
        <a:bodyPr/>
        <a:lstStyle/>
        <a:p>
          <a:endParaRPr lang="zh-CN" altLang="en-US"/>
        </a:p>
      </dgm:t>
    </dgm:pt>
    <dgm:pt modelId="{FFDEF02B-7E97-45C9-AC53-6E4035C6F3C6}">
      <dgm:prSet/>
      <dgm:spPr/>
      <dgm:t>
        <a:bodyPr/>
        <a:lstStyle/>
        <a:p>
          <a:r>
            <a:rPr lang="zh-CN"/>
            <a:t>若不在，则写回磁盘</a:t>
          </a:r>
        </a:p>
      </dgm:t>
    </dgm:pt>
    <dgm:pt modelId="{D1819550-5C27-47D6-B8D9-66F4B3B65163}" cxnId="{D489F2F9-A39C-4827-9941-A51948143149}" type="parTrans">
      <dgm:prSet/>
      <dgm:spPr/>
      <dgm:t>
        <a:bodyPr/>
        <a:lstStyle/>
        <a:p>
          <a:endParaRPr lang="zh-CN" altLang="en-US"/>
        </a:p>
      </dgm:t>
    </dgm:pt>
    <dgm:pt modelId="{0CCB075C-C89F-4500-9CD5-E370F271AA6F}" cxnId="{D489F2F9-A39C-4827-9941-A51948143149}" type="sibTrans">
      <dgm:prSet/>
      <dgm:spPr/>
      <dgm:t>
        <a:bodyPr/>
        <a:lstStyle/>
        <a:p>
          <a:endParaRPr lang="zh-CN" altLang="en-US"/>
        </a:p>
      </dgm:t>
    </dgm:pt>
    <dgm:pt modelId="{EBF6DD49-725C-40B9-9340-5D90670685F8}" type="pres">
      <dgm:prSet presAssocID="{1DB104C5-A7DD-4900-9FB4-05D7DE75C6D7}" presName="Name0" presStyleCnt="0">
        <dgm:presLayoutVars>
          <dgm:dir/>
          <dgm:resizeHandles val="exact"/>
        </dgm:presLayoutVars>
      </dgm:prSet>
      <dgm:spPr/>
    </dgm:pt>
    <dgm:pt modelId="{7149B2B1-D3D2-4A68-9F4F-6F3D934643E9}" type="pres">
      <dgm:prSet presAssocID="{5BF52A5B-8730-4868-B71B-0D563874C0C1}" presName="node" presStyleLbl="node1" presStyleIdx="0" presStyleCnt="2">
        <dgm:presLayoutVars>
          <dgm:bulletEnabled val="1"/>
        </dgm:presLayoutVars>
      </dgm:prSet>
      <dgm:spPr/>
    </dgm:pt>
    <dgm:pt modelId="{A7CCEA67-8020-449F-A05C-B8AB211F4414}" type="pres">
      <dgm:prSet presAssocID="{5EB919BD-72FF-4427-A38C-D1998D4636A1}" presName="sibTrans" presStyleLbl="sibTrans2D1" presStyleIdx="0" presStyleCnt="1"/>
      <dgm:spPr/>
    </dgm:pt>
    <dgm:pt modelId="{56526DE0-E160-4E6B-9535-64EA4CC267E8}" type="pres">
      <dgm:prSet presAssocID="{5EB919BD-72FF-4427-A38C-D1998D4636A1}" presName="connectorText" presStyleLbl="sibTrans2D1" presStyleIdx="0" presStyleCnt="1"/>
      <dgm:spPr/>
    </dgm:pt>
    <dgm:pt modelId="{5ECB0AA7-2B1C-4890-AB27-73944ED18147}" type="pres">
      <dgm:prSet presAssocID="{FFDEF02B-7E97-45C9-AC53-6E4035C6F3C6}" presName="node" presStyleLbl="node1" presStyleIdx="1" presStyleCnt="2">
        <dgm:presLayoutVars>
          <dgm:bulletEnabled val="1"/>
        </dgm:presLayoutVars>
      </dgm:prSet>
      <dgm:spPr/>
    </dgm:pt>
  </dgm:ptLst>
  <dgm:cxnLst>
    <dgm:cxn modelId="{90B12178-584A-4671-82BB-2BC10FA29606}" type="presOf" srcId="{FFDEF02B-7E97-45C9-AC53-6E4035C6F3C6}" destId="{5ECB0AA7-2B1C-4890-AB27-73944ED18147}" srcOrd="0" destOrd="0" presId="urn:microsoft.com/office/officeart/2005/8/layout/process1"/>
    <dgm:cxn modelId="{2F857A82-8D02-4A01-BFA6-215B6D5F5574}" type="presOf" srcId="{1DB104C5-A7DD-4900-9FB4-05D7DE75C6D7}" destId="{EBF6DD49-725C-40B9-9340-5D90670685F8}" srcOrd="0" destOrd="0" presId="urn:microsoft.com/office/officeart/2005/8/layout/process1"/>
    <dgm:cxn modelId="{2B3FECA9-AC2C-4695-9550-1B1E369F6629}" type="presOf" srcId="{5EB919BD-72FF-4427-A38C-D1998D4636A1}" destId="{56526DE0-E160-4E6B-9535-64EA4CC267E8}" srcOrd="1" destOrd="0" presId="urn:microsoft.com/office/officeart/2005/8/layout/process1"/>
    <dgm:cxn modelId="{30C085BE-D40D-4650-9FE1-B7BBDB299DF9}" srcId="{1DB104C5-A7DD-4900-9FB4-05D7DE75C6D7}" destId="{5BF52A5B-8730-4868-B71B-0D563874C0C1}" srcOrd="0" destOrd="0" parTransId="{C540D7C8-16B7-45CA-9912-4E9C5282D2D4}" sibTransId="{5EB919BD-72FF-4427-A38C-D1998D4636A1}"/>
    <dgm:cxn modelId="{F39EFEC5-635C-4417-80D4-635B07C148E9}" type="presOf" srcId="{5EB919BD-72FF-4427-A38C-D1998D4636A1}" destId="{A7CCEA67-8020-449F-A05C-B8AB211F4414}" srcOrd="0" destOrd="0" presId="urn:microsoft.com/office/officeart/2005/8/layout/process1"/>
    <dgm:cxn modelId="{CEA1E0D8-2A9E-49C4-AE25-C138AB8A92B7}" type="presOf" srcId="{5BF52A5B-8730-4868-B71B-0D563874C0C1}" destId="{7149B2B1-D3D2-4A68-9F4F-6F3D934643E9}" srcOrd="0" destOrd="0" presId="urn:microsoft.com/office/officeart/2005/8/layout/process1"/>
    <dgm:cxn modelId="{D489F2F9-A39C-4827-9941-A51948143149}" srcId="{1DB104C5-A7DD-4900-9FB4-05D7DE75C6D7}" destId="{FFDEF02B-7E97-45C9-AC53-6E4035C6F3C6}" srcOrd="1" destOrd="0" parTransId="{D1819550-5C27-47D6-B8D9-66F4B3B65163}" sibTransId="{0CCB075C-C89F-4500-9CD5-E370F271AA6F}"/>
    <dgm:cxn modelId="{44938983-CB71-4DF5-8921-8BA7BC3239BE}" type="presParOf" srcId="{EBF6DD49-725C-40B9-9340-5D90670685F8}" destId="{7149B2B1-D3D2-4A68-9F4F-6F3D934643E9}" srcOrd="0" destOrd="0" presId="urn:microsoft.com/office/officeart/2005/8/layout/process1"/>
    <dgm:cxn modelId="{7A87FF9D-DD7A-4B2A-8A08-207C5147C4A6}" type="presParOf" srcId="{EBF6DD49-725C-40B9-9340-5D90670685F8}" destId="{A7CCEA67-8020-449F-A05C-B8AB211F4414}" srcOrd="1" destOrd="0" presId="urn:microsoft.com/office/officeart/2005/8/layout/process1"/>
    <dgm:cxn modelId="{80BB871C-F565-4C12-8523-6E6734461754}" type="presParOf" srcId="{A7CCEA67-8020-449F-A05C-B8AB211F4414}" destId="{56526DE0-E160-4E6B-9535-64EA4CC267E8}" srcOrd="0" destOrd="0" presId="urn:microsoft.com/office/officeart/2005/8/layout/process1"/>
    <dgm:cxn modelId="{4C8E0CEC-4DB1-4D4A-BBBD-3D36D76BD438}" type="presParOf" srcId="{EBF6DD49-725C-40B9-9340-5D90670685F8}" destId="{5ECB0AA7-2B1C-4890-AB27-73944ED1814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C6E207-BB84-4D49-B480-F14EF2D27787}" type="doc">
      <dgm:prSet loTypeId="urn:microsoft.com/office/officeart/2005/8/layout/vList2#1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1FBF5AF2-9039-46FE-99FC-FDC992290FD3}">
      <dgm:prSet/>
      <dgm:spPr/>
      <dgm:t>
        <a:bodyPr/>
        <a:lstStyle/>
        <a:p>
          <a:r>
            <a:rPr lang="en-US" altLang="zh-CN" dirty="0"/>
            <a:t>1.</a:t>
          </a:r>
          <a:r>
            <a:rPr lang="zh-CN" dirty="0"/>
            <a:t>构造函数实现</a:t>
          </a:r>
        </a:p>
      </dgm:t>
    </dgm:pt>
    <dgm:pt modelId="{BA17E95B-D23F-43E6-AFA2-DDCFC120803E}" cxnId="{6D935C33-E15C-437C-98BA-7C156231EFE1}" type="parTrans">
      <dgm:prSet/>
      <dgm:spPr/>
      <dgm:t>
        <a:bodyPr/>
        <a:lstStyle/>
        <a:p>
          <a:endParaRPr lang="zh-CN" altLang="en-US"/>
        </a:p>
      </dgm:t>
    </dgm:pt>
    <dgm:pt modelId="{439782BD-743C-4EED-B82A-2BBEFEAE79E1}" cxnId="{6D935C33-E15C-437C-98BA-7C156231EFE1}" type="sibTrans">
      <dgm:prSet/>
      <dgm:spPr/>
      <dgm:t>
        <a:bodyPr/>
        <a:lstStyle/>
        <a:p>
          <a:endParaRPr lang="zh-CN" altLang="en-US"/>
        </a:p>
      </dgm:t>
    </dgm:pt>
    <dgm:pt modelId="{59222CF8-1D7E-4768-988A-589F57A878CE}">
      <dgm:prSet/>
      <dgm:spPr/>
      <dgm:t>
        <a:bodyPr/>
        <a:lstStyle/>
        <a:p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gm:t>
    </dgm:pt>
    <dgm:pt modelId="{9870B6EA-981C-4BB9-BC7E-25F04377AABB}" cxnId="{ACF32293-0E18-43F4-A6E2-A94B5DAF9079}" type="parTrans">
      <dgm:prSet/>
      <dgm:spPr/>
      <dgm:t>
        <a:bodyPr/>
        <a:lstStyle/>
        <a:p>
          <a:endParaRPr lang="zh-CN" altLang="en-US"/>
        </a:p>
      </dgm:t>
    </dgm:pt>
    <dgm:pt modelId="{8FF82665-B941-4ACF-9448-73D2372BA107}" cxnId="{ACF32293-0E18-43F4-A6E2-A94B5DAF9079}" type="sibTrans">
      <dgm:prSet/>
      <dgm:spPr/>
      <dgm:t>
        <a:bodyPr/>
        <a:lstStyle/>
        <a:p>
          <a:endParaRPr lang="zh-CN" altLang="en-US"/>
        </a:p>
      </dgm:t>
    </dgm:pt>
    <dgm:pt modelId="{E881D1BF-A54D-4D86-B07D-8E8939537FF8}" type="pres">
      <dgm:prSet presAssocID="{2DC6E207-BB84-4D49-B480-F14EF2D27787}" presName="linear" presStyleCnt="0">
        <dgm:presLayoutVars>
          <dgm:animLvl val="lvl"/>
          <dgm:resizeHandles val="exact"/>
        </dgm:presLayoutVars>
      </dgm:prSet>
      <dgm:spPr/>
    </dgm:pt>
    <dgm:pt modelId="{09005359-871F-45C0-BD6E-DDFA52260D15}" type="pres">
      <dgm:prSet presAssocID="{1FBF5AF2-9039-46FE-99FC-FDC992290F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91F604-3E36-48A4-8195-F8F6A80F6AF8}" type="pres">
      <dgm:prSet presAssocID="{439782BD-743C-4EED-B82A-2BBEFEAE79E1}" presName="spacer" presStyleCnt="0"/>
      <dgm:spPr/>
    </dgm:pt>
    <dgm:pt modelId="{97AC1852-7CBB-4008-8C25-54089BF7EAC0}" type="pres">
      <dgm:prSet presAssocID="{59222CF8-1D7E-4768-988A-589F57A878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6DC0627-B554-4A1C-8FE1-DF2B60D6F113}" type="presOf" srcId="{1FBF5AF2-9039-46FE-99FC-FDC992290FD3}" destId="{09005359-871F-45C0-BD6E-DDFA52260D15}" srcOrd="0" destOrd="0" presId="urn:microsoft.com/office/officeart/2005/8/layout/vList2#1"/>
    <dgm:cxn modelId="{6D935C33-E15C-437C-98BA-7C156231EFE1}" srcId="{2DC6E207-BB84-4D49-B480-F14EF2D27787}" destId="{1FBF5AF2-9039-46FE-99FC-FDC992290FD3}" srcOrd="0" destOrd="0" parTransId="{BA17E95B-D23F-43E6-AFA2-DDCFC120803E}" sibTransId="{439782BD-743C-4EED-B82A-2BBEFEAE79E1}"/>
    <dgm:cxn modelId="{7CC62D3A-EAEF-45C1-8CFC-33D2F2DB0328}" type="presOf" srcId="{2DC6E207-BB84-4D49-B480-F14EF2D27787}" destId="{E881D1BF-A54D-4D86-B07D-8E8939537FF8}" srcOrd="0" destOrd="0" presId="urn:microsoft.com/office/officeart/2005/8/layout/vList2#1"/>
    <dgm:cxn modelId="{ACF32293-0E18-43F4-A6E2-A94B5DAF9079}" srcId="{2DC6E207-BB84-4D49-B480-F14EF2D27787}" destId="{59222CF8-1D7E-4768-988A-589F57A878CE}" srcOrd="1" destOrd="0" parTransId="{9870B6EA-981C-4BB9-BC7E-25F04377AABB}" sibTransId="{8FF82665-B941-4ACF-9448-73D2372BA107}"/>
    <dgm:cxn modelId="{94A0CBAC-0C23-4F33-BD44-299BE317B86B}" type="presOf" srcId="{59222CF8-1D7E-4768-988A-589F57A878CE}" destId="{97AC1852-7CBB-4008-8C25-54089BF7EAC0}" srcOrd="0" destOrd="0" presId="urn:microsoft.com/office/officeart/2005/8/layout/vList2#1"/>
    <dgm:cxn modelId="{761C034D-1B0C-4E84-9CB1-71EFAD58C872}" type="presParOf" srcId="{E881D1BF-A54D-4D86-B07D-8E8939537FF8}" destId="{09005359-871F-45C0-BD6E-DDFA52260D15}" srcOrd="0" destOrd="0" presId="urn:microsoft.com/office/officeart/2005/8/layout/vList2#1"/>
    <dgm:cxn modelId="{8C088F07-D57D-4876-9359-D4C7AAA853E4}" type="presParOf" srcId="{E881D1BF-A54D-4D86-B07D-8E8939537FF8}" destId="{EA91F604-3E36-48A4-8195-F8F6A80F6AF8}" srcOrd="1" destOrd="0" presId="urn:microsoft.com/office/officeart/2005/8/layout/vList2#1"/>
    <dgm:cxn modelId="{40972360-7C7A-4A27-8DA1-65FE8E959803}" type="presParOf" srcId="{E881D1BF-A54D-4D86-B07D-8E8939537FF8}" destId="{97AC1852-7CBB-4008-8C25-54089BF7EAC0}" srcOrd="2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99858"/>
        <a:chOff x="0" y="0"/>
        <a:chExt cx="6492240" cy="4399858"/>
      </a:xfrm>
    </dsp:grpSpPr>
    <dsp:sp modelId="{F1860818-AB51-434A-9BA7-7CAA997E6E2E}">
      <dsp:nvSpPr>
        <dsp:cNvPr id="3" name="矩形 2"/>
        <dsp:cNvSpPr/>
      </dsp:nvSpPr>
      <dsp:spPr bwMode="white">
        <a:xfrm>
          <a:off x="0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获取帧：</a:t>
          </a:r>
        </a:p>
      </dsp:txBody>
      <dsp:txXfrm>
        <a:off x="0" y="986444"/>
        <a:ext cx="1979341" cy="582295"/>
      </dsp:txXfrm>
    </dsp:sp>
    <dsp:sp modelId="{360C10E6-D7DC-4E5E-AA4D-207C61B0F876}">
      <dsp:nvSpPr>
        <dsp:cNvPr id="4" name="矩形 3"/>
        <dsp:cNvSpPr/>
      </dsp:nvSpPr>
      <dsp:spPr bwMode="white">
        <a:xfrm>
          <a:off x="0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是空的，意味着没有空闲帧，可以调用</a:t>
          </a:r>
          <a:r>
            <a:rPr lang="en-US">
              <a:solidFill>
                <a:schemeClr val="dk1"/>
              </a:solidFill>
            </a:rPr>
            <a:t>LRU</a:t>
          </a:r>
          <a:r>
            <a:rPr lang="zh-CN">
              <a:solidFill>
                <a:schemeClr val="dk1"/>
              </a:solidFill>
            </a:rPr>
            <a:t>算法</a:t>
          </a:r>
          <a:endParaRPr lang="zh-CN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非空，则可以直接从中调用一张空闲帧用于新页面</a:t>
          </a:r>
          <a:endParaRPr>
            <a:solidFill>
              <a:schemeClr val="dk1"/>
            </a:solidFill>
          </a:endParaRPr>
        </a:p>
      </dsp:txBody>
      <dsp:txXfrm>
        <a:off x="0" y="1568739"/>
        <a:ext cx="1979341" cy="1844675"/>
      </dsp:txXfrm>
    </dsp:sp>
    <dsp:sp modelId="{FEDFC204-E454-46A4-BE05-CB988EEBE2F5}">
      <dsp:nvSpPr>
        <dsp:cNvPr id="5" name="矩形 4"/>
        <dsp:cNvSpPr/>
      </dsp:nvSpPr>
      <dsp:spPr bwMode="white">
        <a:xfrm>
          <a:off x="2256449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完成新帧的分配</a:t>
          </a:r>
        </a:p>
      </dsp:txBody>
      <dsp:txXfrm>
        <a:off x="2256449" y="986444"/>
        <a:ext cx="1979341" cy="582295"/>
      </dsp:txXfrm>
    </dsp:sp>
    <dsp:sp modelId="{32A80916-C0AB-4DB1-B30C-D876CD738FB3}">
      <dsp:nvSpPr>
        <dsp:cNvPr id="6" name="矩形 5"/>
        <dsp:cNvSpPr/>
      </dsp:nvSpPr>
      <dsp:spPr bwMode="white">
        <a:xfrm>
          <a:off x="2256449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256449" y="1568739"/>
        <a:ext cx="1979341" cy="1844675"/>
      </dsp:txXfrm>
    </dsp:sp>
    <dsp:sp modelId="{78B66FA9-EDA0-48D9-9C61-34EF5C66D48A}">
      <dsp:nvSpPr>
        <dsp:cNvPr id="7" name="矩形 6"/>
        <dsp:cNvSpPr/>
      </dsp:nvSpPr>
      <dsp:spPr bwMode="white">
        <a:xfrm>
          <a:off x="4512899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sp:txBody>
      <dsp:txXfrm>
        <a:off x="4512899" y="986444"/>
        <a:ext cx="1979341" cy="582295"/>
      </dsp:txXfrm>
    </dsp:sp>
    <dsp:sp modelId="{0C2FE64F-360F-4F8A-B136-7705E7E8BF0A}">
      <dsp:nvSpPr>
        <dsp:cNvPr id="8" name="矩形 7"/>
        <dsp:cNvSpPr/>
      </dsp:nvSpPr>
      <dsp:spPr bwMode="white">
        <a:xfrm>
          <a:off x="4512899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4512899" y="1568739"/>
        <a:ext cx="1979341" cy="1844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99858"/>
        <a:chOff x="0" y="0"/>
        <a:chExt cx="6492240" cy="4399858"/>
      </a:xfrm>
    </dsp:grpSpPr>
    <dsp:sp modelId="{F1860818-AB51-434A-9BA7-7CAA997E6E2E}">
      <dsp:nvSpPr>
        <dsp:cNvPr id="3" name="矩形 2"/>
        <dsp:cNvSpPr/>
      </dsp:nvSpPr>
      <dsp:spPr bwMode="white">
        <a:xfrm>
          <a:off x="0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获取帧：</a:t>
          </a:r>
        </a:p>
      </dsp:txBody>
      <dsp:txXfrm>
        <a:off x="0" y="986444"/>
        <a:ext cx="1979341" cy="582295"/>
      </dsp:txXfrm>
    </dsp:sp>
    <dsp:sp modelId="{360C10E6-D7DC-4E5E-AA4D-207C61B0F876}">
      <dsp:nvSpPr>
        <dsp:cNvPr id="4" name="矩形 3"/>
        <dsp:cNvSpPr/>
      </dsp:nvSpPr>
      <dsp:spPr bwMode="white">
        <a:xfrm>
          <a:off x="0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是空的，意味着没有空闲帧，可以调用</a:t>
          </a:r>
          <a:r>
            <a:rPr lang="en-US">
              <a:solidFill>
                <a:schemeClr val="dk1"/>
              </a:solidFill>
            </a:rPr>
            <a:t>LRU</a:t>
          </a:r>
          <a:r>
            <a:rPr lang="zh-CN">
              <a:solidFill>
                <a:schemeClr val="dk1"/>
              </a:solidFill>
            </a:rPr>
            <a:t>算法</a:t>
          </a:r>
          <a:endParaRPr lang="zh-CN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非空，则可以直接从中调用一张空闲帧用于新页面</a:t>
          </a:r>
          <a:endParaRPr>
            <a:solidFill>
              <a:schemeClr val="dk1"/>
            </a:solidFill>
          </a:endParaRPr>
        </a:p>
      </dsp:txBody>
      <dsp:txXfrm>
        <a:off x="0" y="1568739"/>
        <a:ext cx="1979341" cy="1844675"/>
      </dsp:txXfrm>
    </dsp:sp>
    <dsp:sp modelId="{FEDFC204-E454-46A4-BE05-CB988EEBE2F5}">
      <dsp:nvSpPr>
        <dsp:cNvPr id="5" name="矩形 4"/>
        <dsp:cNvSpPr/>
      </dsp:nvSpPr>
      <dsp:spPr bwMode="white">
        <a:xfrm>
          <a:off x="2256449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完成新帧的分配</a:t>
          </a:r>
        </a:p>
      </dsp:txBody>
      <dsp:txXfrm>
        <a:off x="2256449" y="986444"/>
        <a:ext cx="1979341" cy="582295"/>
      </dsp:txXfrm>
    </dsp:sp>
    <dsp:sp modelId="{32A80916-C0AB-4DB1-B30C-D876CD738FB3}">
      <dsp:nvSpPr>
        <dsp:cNvPr id="6" name="矩形 5"/>
        <dsp:cNvSpPr/>
      </dsp:nvSpPr>
      <dsp:spPr bwMode="white">
        <a:xfrm>
          <a:off x="2256449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256449" y="1568739"/>
        <a:ext cx="1979341" cy="1844675"/>
      </dsp:txXfrm>
    </dsp:sp>
    <dsp:sp modelId="{78B66FA9-EDA0-48D9-9C61-34EF5C66D48A}">
      <dsp:nvSpPr>
        <dsp:cNvPr id="7" name="矩形 6"/>
        <dsp:cNvSpPr/>
      </dsp:nvSpPr>
      <dsp:spPr bwMode="white">
        <a:xfrm>
          <a:off x="4512899" y="986444"/>
          <a:ext cx="1979341" cy="58229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sp:txBody>
      <dsp:txXfrm>
        <a:off x="4512899" y="986444"/>
        <a:ext cx="1979341" cy="582295"/>
      </dsp:txXfrm>
    </dsp:sp>
    <dsp:sp modelId="{0C2FE64F-360F-4F8A-B136-7705E7E8BF0A}">
      <dsp:nvSpPr>
        <dsp:cNvPr id="8" name="矩形 7"/>
        <dsp:cNvSpPr/>
      </dsp:nvSpPr>
      <dsp:spPr bwMode="white">
        <a:xfrm>
          <a:off x="4512899" y="1568739"/>
          <a:ext cx="1979341" cy="18446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4512899" y="1568739"/>
        <a:ext cx="1979341" cy="1844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3246427"/>
        <a:chOff x="0" y="0"/>
        <a:chExt cx="6492240" cy="3246427"/>
      </a:xfrm>
    </dsp:grpSpPr>
    <dsp:sp modelId="{DD5D8C06-0B9A-48ED-BE87-96624203C10B}">
      <dsp:nvSpPr>
        <dsp:cNvPr id="3" name="矩形 2"/>
        <dsp:cNvSpPr/>
      </dsp:nvSpPr>
      <dsp:spPr bwMode="white">
        <a:xfrm>
          <a:off x="0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sp:txBody>
      <dsp:txXfrm>
        <a:off x="0" y="970116"/>
        <a:ext cx="1468833" cy="539115"/>
      </dsp:txXfrm>
    </dsp:sp>
    <dsp:sp modelId="{52E2ACC3-30FC-42BD-A929-4FC80AAFD3A2}">
      <dsp:nvSpPr>
        <dsp:cNvPr id="4" name="矩形 3"/>
        <dsp:cNvSpPr/>
      </dsp:nvSpPr>
      <dsp:spPr bwMode="white">
        <a:xfrm>
          <a:off x="0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509231"/>
        <a:ext cx="1468833" cy="767080"/>
      </dsp:txXfrm>
    </dsp:sp>
    <dsp:sp modelId="{C9C28164-FF51-44CB-A244-5F5DBA28C979}">
      <dsp:nvSpPr>
        <dsp:cNvPr id="5" name="矩形 4"/>
        <dsp:cNvSpPr/>
      </dsp:nvSpPr>
      <dsp:spPr bwMode="white">
        <a:xfrm>
          <a:off x="1674469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如果在，则可以直接返回</a:t>
          </a:r>
        </a:p>
      </dsp:txBody>
      <dsp:txXfrm>
        <a:off x="1674469" y="970116"/>
        <a:ext cx="1468833" cy="539115"/>
      </dsp:txXfrm>
    </dsp:sp>
    <dsp:sp modelId="{08211C95-B524-4E0A-A9DD-6FFEB41C383A}">
      <dsp:nvSpPr>
        <dsp:cNvPr id="6" name="矩形 5"/>
        <dsp:cNvSpPr/>
      </dsp:nvSpPr>
      <dsp:spPr bwMode="white">
        <a:xfrm>
          <a:off x="1674469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1674469" y="1509231"/>
        <a:ext cx="1468833" cy="767080"/>
      </dsp:txXfrm>
    </dsp:sp>
    <dsp:sp modelId="{23F9E1F0-AA9D-44FA-803A-ECC10ECEB141}">
      <dsp:nvSpPr>
        <dsp:cNvPr id="7" name="矩形 6"/>
        <dsp:cNvSpPr/>
      </dsp:nvSpPr>
      <dsp:spPr bwMode="white">
        <a:xfrm>
          <a:off x="3348938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如果不在，则需要先从缓冲区里获取帧：</a:t>
          </a:r>
        </a:p>
      </dsp:txBody>
      <dsp:txXfrm>
        <a:off x="3348938" y="970116"/>
        <a:ext cx="1468833" cy="539115"/>
      </dsp:txXfrm>
    </dsp:sp>
    <dsp:sp modelId="{B9F7C95E-055A-4AD9-8E15-E73D36977C22}">
      <dsp:nvSpPr>
        <dsp:cNvPr id="8" name="矩形 7"/>
        <dsp:cNvSpPr/>
      </dsp:nvSpPr>
      <dsp:spPr bwMode="white">
        <a:xfrm>
          <a:off x="3348938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如果有空闲帧，则可以直接使用</a:t>
          </a:r>
          <a:endParaRPr lang="zh-CN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没有则用</a:t>
          </a:r>
          <a:r>
            <a:rPr lang="en-US" dirty="0" err="1">
              <a:solidFill>
                <a:schemeClr val="dk1"/>
              </a:solidFill>
            </a:rPr>
            <a:t>LRU_k</a:t>
          </a:r>
          <a:r>
            <a:rPr lang="zh-CN" dirty="0">
              <a:solidFill>
                <a:schemeClr val="dk1"/>
              </a:solidFill>
            </a:rPr>
            <a:t>算法来置换出可以使用的帧</a:t>
          </a:r>
          <a:endParaRPr>
            <a:solidFill>
              <a:schemeClr val="dk1"/>
            </a:solidFill>
          </a:endParaRPr>
        </a:p>
      </dsp:txBody>
      <dsp:txXfrm>
        <a:off x="3348938" y="1509231"/>
        <a:ext cx="1468833" cy="767080"/>
      </dsp:txXfrm>
    </dsp:sp>
    <dsp:sp modelId="{9D079012-FFCB-4AB7-A942-6DB21FAF2DF3}">
      <dsp:nvSpPr>
        <dsp:cNvPr id="9" name="矩形 8"/>
        <dsp:cNvSpPr/>
      </dsp:nvSpPr>
      <dsp:spPr bwMode="white">
        <a:xfrm>
          <a:off x="5023407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将指定的页面从磁盘中加载到内存，并更新对应状态。</a:t>
          </a:r>
        </a:p>
      </dsp:txBody>
      <dsp:txXfrm>
        <a:off x="5023407" y="970116"/>
        <a:ext cx="1468833" cy="539115"/>
      </dsp:txXfrm>
    </dsp:sp>
    <dsp:sp modelId="{1EFAD3ED-FEBF-479E-A5D6-1257841A67E5}">
      <dsp:nvSpPr>
        <dsp:cNvPr id="10" name="矩形 9"/>
        <dsp:cNvSpPr/>
      </dsp:nvSpPr>
      <dsp:spPr bwMode="white">
        <a:xfrm>
          <a:off x="5023407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5023407" y="1509231"/>
        <a:ext cx="1468833" cy="767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48753" cy="2890486"/>
        <a:chOff x="0" y="0"/>
        <a:chExt cx="5748753" cy="2890486"/>
      </a:xfrm>
    </dsp:grpSpPr>
    <dsp:sp modelId="{DC2A69C1-AF13-4627-A569-AA07CA288786}">
      <dsp:nvSpPr>
        <dsp:cNvPr id="3" name="圆角矩形 2"/>
        <dsp:cNvSpPr/>
      </dsp:nvSpPr>
      <dsp:spPr bwMode="white">
        <a:xfrm>
          <a:off x="0" y="726649"/>
          <a:ext cx="2395314" cy="14371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找到指定脏页</a:t>
          </a:r>
        </a:p>
      </dsp:txBody>
      <dsp:txXfrm>
        <a:off x="0" y="726649"/>
        <a:ext cx="2395314" cy="1437188"/>
      </dsp:txXfrm>
    </dsp:sp>
    <dsp:sp modelId="{8CF8CEE9-ADEB-48E6-9EBF-1C75D83924AC}">
      <dsp:nvSpPr>
        <dsp:cNvPr id="4" name="右箭头 3"/>
        <dsp:cNvSpPr/>
      </dsp:nvSpPr>
      <dsp:spPr bwMode="white">
        <a:xfrm>
          <a:off x="2620473" y="1148224"/>
          <a:ext cx="507807" cy="5940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620473" y="1148224"/>
        <a:ext cx="507807" cy="594038"/>
      </dsp:txXfrm>
    </dsp:sp>
    <dsp:sp modelId="{491B63EB-5BF7-44FA-8BD4-3D23FDBF0406}">
      <dsp:nvSpPr>
        <dsp:cNvPr id="5" name="圆角矩形 4"/>
        <dsp:cNvSpPr/>
      </dsp:nvSpPr>
      <dsp:spPr bwMode="white">
        <a:xfrm>
          <a:off x="3353439" y="726649"/>
          <a:ext cx="2395314" cy="14371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写回磁盘</a:t>
          </a:r>
        </a:p>
      </dsp:txBody>
      <dsp:txXfrm>
        <a:off x="3353439" y="726649"/>
        <a:ext cx="2395314" cy="1437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099152"/>
        <a:chOff x="0" y="0"/>
        <a:chExt cx="6492240" cy="4099152"/>
      </a:xfrm>
    </dsp:grpSpPr>
    <dsp:sp modelId="{7149B2B1-D3D2-4A68-9F4F-6F3D934643E9}">
      <dsp:nvSpPr>
        <dsp:cNvPr id="3" name="圆角矩形 2"/>
        <dsp:cNvSpPr/>
      </dsp:nvSpPr>
      <dsp:spPr bwMode="white">
        <a:xfrm>
          <a:off x="0" y="1238046"/>
          <a:ext cx="2705100" cy="162306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若该页面在缓冲区中，则直接返回</a:t>
          </a:r>
        </a:p>
      </dsp:txBody>
      <dsp:txXfrm>
        <a:off x="0" y="1238046"/>
        <a:ext cx="2705100" cy="1623060"/>
      </dsp:txXfrm>
    </dsp:sp>
    <dsp:sp modelId="{A7CCEA67-8020-449F-A05C-B8AB211F4414}">
      <dsp:nvSpPr>
        <dsp:cNvPr id="4" name="右箭头 3"/>
        <dsp:cNvSpPr/>
      </dsp:nvSpPr>
      <dsp:spPr bwMode="white">
        <a:xfrm>
          <a:off x="2959379" y="1714144"/>
          <a:ext cx="573481" cy="67086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959379" y="1714144"/>
        <a:ext cx="573481" cy="670865"/>
      </dsp:txXfrm>
    </dsp:sp>
    <dsp:sp modelId="{5ECB0AA7-2B1C-4890-AB27-73944ED18147}">
      <dsp:nvSpPr>
        <dsp:cNvPr id="5" name="圆角矩形 4"/>
        <dsp:cNvSpPr/>
      </dsp:nvSpPr>
      <dsp:spPr bwMode="white">
        <a:xfrm>
          <a:off x="3787140" y="1238046"/>
          <a:ext cx="2705100" cy="162306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若不在，则写回磁盘</a:t>
          </a:r>
        </a:p>
      </dsp:txBody>
      <dsp:txXfrm>
        <a:off x="3787140" y="1238046"/>
        <a:ext cx="2705100" cy="16230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81449"/>
        <a:chOff x="0" y="0"/>
        <a:chExt cx="6492240" cy="4381449"/>
      </a:xfrm>
    </dsp:grpSpPr>
    <dsp:sp modelId="{09005359-871F-45C0-BD6E-DDFA52260D15}">
      <dsp:nvSpPr>
        <dsp:cNvPr id="3" name="圆角矩形 2"/>
        <dsp:cNvSpPr/>
      </dsp:nvSpPr>
      <dsp:spPr bwMode="white">
        <a:xfrm>
          <a:off x="0" y="439774"/>
          <a:ext cx="6492240" cy="165735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1.</a:t>
          </a:r>
          <a:r>
            <a:rPr lang="zh-CN" dirty="0"/>
            <a:t>构造函数实现</a:t>
          </a:r>
        </a:p>
      </dsp:txBody>
      <dsp:txXfrm>
        <a:off x="0" y="439774"/>
        <a:ext cx="6492240" cy="1657350"/>
      </dsp:txXfrm>
    </dsp:sp>
    <dsp:sp modelId="{97AC1852-7CBB-4008-8C25-54089BF7EAC0}">
      <dsp:nvSpPr>
        <dsp:cNvPr id="4" name="圆角矩形 3"/>
        <dsp:cNvSpPr/>
      </dsp:nvSpPr>
      <dsp:spPr bwMode="white">
        <a:xfrm>
          <a:off x="0" y="2284325"/>
          <a:ext cx="6492240" cy="165735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sp:txBody>
      <dsp:txXfrm>
        <a:off x="0" y="2284325"/>
        <a:ext cx="6492240" cy="165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D86F2-A996-4DAD-BD12-F24826596E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80BD-634F-475C-BF26-44AAD0363C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22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2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24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25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26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4.xml"/><Relationship Id="rId5" Type="http://schemas.openxmlformats.org/officeDocument/2006/relationships/image" Target="../media/image31.png"/><Relationship Id="rId4" Type="http://schemas.openxmlformats.org/officeDocument/2006/relationships/tags" Target="../tags/tag43.xml"/><Relationship Id="rId3" Type="http://schemas.openxmlformats.org/officeDocument/2006/relationships/image" Target="../media/image30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Relationship Id="rId3" Type="http://schemas.openxmlformats.org/officeDocument/2006/relationships/image" Target="../media/image32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35.png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image" Target="../media/image34.png"/><Relationship Id="rId4" Type="http://schemas.openxmlformats.org/officeDocument/2006/relationships/tags" Target="../tags/tag50.xml"/><Relationship Id="rId3" Type="http://schemas.openxmlformats.org/officeDocument/2006/relationships/image" Target="../media/image33.png"/><Relationship Id="rId2" Type="http://schemas.openxmlformats.org/officeDocument/2006/relationships/tags" Target="../tags/tag4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5.xml"/><Relationship Id="rId11" Type="http://schemas.openxmlformats.org/officeDocument/2006/relationships/image" Target="../media/image36.png"/><Relationship Id="rId10" Type="http://schemas.openxmlformats.org/officeDocument/2006/relationships/tags" Target="../tags/tag54.xml"/><Relationship Id="rId1" Type="http://schemas.openxmlformats.org/officeDocument/2006/relationships/tags" Target="../tags/tag48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61.xml"/><Relationship Id="rId7" Type="http://schemas.openxmlformats.org/officeDocument/2006/relationships/image" Target="../media/image38.png"/><Relationship Id="rId6" Type="http://schemas.openxmlformats.org/officeDocument/2006/relationships/tags" Target="../tags/tag60.xml"/><Relationship Id="rId5" Type="http://schemas.openxmlformats.org/officeDocument/2006/relationships/image" Target="../media/image37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3.xml"/><Relationship Id="rId11" Type="http://schemas.openxmlformats.org/officeDocument/2006/relationships/image" Target="../media/image40.png"/><Relationship Id="rId10" Type="http://schemas.openxmlformats.org/officeDocument/2006/relationships/tags" Target="../tags/tag62.xml"/><Relationship Id="rId1" Type="http://schemas.openxmlformats.org/officeDocument/2006/relationships/tags" Target="../tags/tag5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42.png"/><Relationship Id="rId5" Type="http://schemas.openxmlformats.org/officeDocument/2006/relationships/tags" Target="../tags/tag67.xml"/><Relationship Id="rId4" Type="http://schemas.openxmlformats.org/officeDocument/2006/relationships/image" Target="../media/image41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46.png"/><Relationship Id="rId7" Type="http://schemas.openxmlformats.org/officeDocument/2006/relationships/tags" Target="../tags/tag77.xml"/><Relationship Id="rId6" Type="http://schemas.openxmlformats.org/officeDocument/2006/relationships/image" Target="../media/image45.png"/><Relationship Id="rId5" Type="http://schemas.openxmlformats.org/officeDocument/2006/relationships/tags" Target="../tags/tag76.xml"/><Relationship Id="rId4" Type="http://schemas.openxmlformats.org/officeDocument/2006/relationships/image" Target="../media/image44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2.xml"/><Relationship Id="rId5" Type="http://schemas.openxmlformats.org/officeDocument/2006/relationships/image" Target="../media/image48.png"/><Relationship Id="rId4" Type="http://schemas.openxmlformats.org/officeDocument/2006/relationships/tags" Target="../tags/tag81.xml"/><Relationship Id="rId3" Type="http://schemas.openxmlformats.org/officeDocument/2006/relationships/image" Target="../media/image47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8.xml"/><Relationship Id="rId7" Type="http://schemas.openxmlformats.org/officeDocument/2006/relationships/image" Target="../media/image50.png"/><Relationship Id="rId6" Type="http://schemas.openxmlformats.org/officeDocument/2006/relationships/tags" Target="../tags/tag87.xml"/><Relationship Id="rId5" Type="http://schemas.openxmlformats.org/officeDocument/2006/relationships/image" Target="../media/image49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Relationship Id="rId3" Type="http://schemas.openxmlformats.org/officeDocument/2006/relationships/image" Target="../media/image51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52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8.xml"/><Relationship Id="rId2" Type="http://schemas.openxmlformats.org/officeDocument/2006/relationships/image" Target="../media/image53.png"/><Relationship Id="rId1" Type="http://schemas.openxmlformats.org/officeDocument/2006/relationships/tags" Target="../tags/tag107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0.xml"/><Relationship Id="rId2" Type="http://schemas.openxmlformats.org/officeDocument/2006/relationships/image" Target="../media/image54.png"/><Relationship Id="rId1" Type="http://schemas.openxmlformats.org/officeDocument/2006/relationships/tags" Target="../tags/tag109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55.png"/><Relationship Id="rId1" Type="http://schemas.openxmlformats.org/officeDocument/2006/relationships/tags" Target="../tags/tag11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3" Type="http://schemas.openxmlformats.org/officeDocument/2006/relationships/image" Target="../media/image56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7.xml"/><Relationship Id="rId2" Type="http://schemas.openxmlformats.org/officeDocument/2006/relationships/image" Target="../media/image57.png"/><Relationship Id="rId1" Type="http://schemas.openxmlformats.org/officeDocument/2006/relationships/tags" Target="../tags/tag116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2.xml"/><Relationship Id="rId2" Type="http://schemas.openxmlformats.org/officeDocument/2006/relationships/image" Target="../media/image58.png"/><Relationship Id="rId1" Type="http://schemas.openxmlformats.org/officeDocument/2006/relationships/tags" Target="../tags/tag121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tags" Target="../tags/tag13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1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68.png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163.xml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73.png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Buffer manager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altLang="en-US" sz="1400" dirty="0">
                <a:solidFill>
                  <a:schemeClr val="tx1"/>
                </a:solidFill>
              </a:rPr>
              <a:t>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是空的，意味着没有空闲帧，可以调用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LRU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算法：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6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4598" y="1894787"/>
            <a:ext cx="7952779" cy="3379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非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空，则可以直接从中调用一张空闲帧用于新页面：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47187"/>
            <a:ext cx="6803707" cy="13388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）获取新页面的</a:t>
            </a:r>
            <a:r>
              <a:rPr lang="en-US" altLang="zh-CN" sz="1400" dirty="0"/>
              <a:t>id</a:t>
            </a:r>
            <a:r>
              <a:rPr lang="zh-CN" altLang="en-US" sz="1400" dirty="0"/>
              <a:t>，并更新页表</a:t>
            </a:r>
            <a:r>
              <a:rPr lang="en-US" altLang="zh-CN" sz="1400" dirty="0" err="1"/>
              <a:t>page_table</a:t>
            </a:r>
            <a:r>
              <a:rPr lang="en-US" altLang="zh-CN" sz="1400" dirty="0"/>
              <a:t>_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然后就是重置新帧的数据，现在这个帧已经用于存放新页面了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1" y="1694812"/>
            <a:ext cx="6492240" cy="1298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20253"/>
            <a:ext cx="4957092" cy="16169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4800600" y="1687380"/>
          <a:ext cx="6492240" cy="32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429584"/>
            <a:ext cx="649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1041049"/>
            <a:ext cx="649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该方法的作用是：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在缓冲区里找指定</a:t>
            </a:r>
            <a:r>
              <a:rPr lang="en-US" altLang="zh-C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的页面。</a:t>
            </a:r>
            <a:endParaRPr lang="en-US" altLang="zh-CN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）在缓冲区，则直接返回：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767303"/>
            <a:ext cx="515302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）不在缓冲区，则分情况处理</a:t>
            </a:r>
            <a:endParaRPr lang="en-US" altLang="zh-CN" sz="1400" dirty="0"/>
          </a:p>
          <a:p>
            <a:r>
              <a:rPr lang="zh-CN" altLang="en-US" sz="1400" dirty="0"/>
              <a:t>如果有空闲帧：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zh-CN" altLang="en-US" sz="1400" dirty="0"/>
              <a:t>如果没有空闲帧，则使用</a:t>
            </a:r>
            <a:r>
              <a:rPr lang="en-US" altLang="zh-CN" sz="1400" dirty="0" err="1"/>
              <a:t>LRU_k</a:t>
            </a:r>
            <a:r>
              <a:rPr lang="zh-CN" altLang="en-US" sz="1400" dirty="0"/>
              <a:t>算法：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941482"/>
            <a:ext cx="4097923" cy="811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963027"/>
            <a:ext cx="6100347" cy="1708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）加载页面，更新状态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928045"/>
            <a:ext cx="5122468" cy="23654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800600" y="1884032"/>
          <a:ext cx="5748753" cy="289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0600" y="1104644"/>
            <a:ext cx="615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该方法的作用是将脏页写回磁盘，使内存与磁盘数据同步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800600" y="1037138"/>
            <a:ext cx="6492240" cy="4952182"/>
          </a:xfrm>
        </p:spPr>
        <p:txBody>
          <a:bodyPr/>
          <a:lstStyle/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）找到指定的脏页，找不到则返回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）然后写回磁盘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42424"/>
            <a:ext cx="5410200" cy="140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4165398"/>
            <a:ext cx="6159926" cy="1102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800600" y="1865621"/>
          <a:ext cx="6492240" cy="409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893227"/>
            <a:ext cx="620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该方法的作用是删除页面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1.Find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ExtendibleHashTable::Find 首先对整个哈希表加锁以保证并发安全，然后利用 IndexOf(key) 根据当前的全局深度（global depth）对键进行哈希并计算目录索引，从而定位到目录中指向的目标桶；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0210" y="777875"/>
            <a:ext cx="7304405" cy="1437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210" y="3273425"/>
            <a:ext cx="6257925" cy="21520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确定桶之后，查找操作被下放给 Bucket::Find，该函数在桶内部以线性扫描的方式遍历存储的键值对列表，逐一比较 key，一旦匹配成功便返回对应的 value 和 true，若桶内不存在该 key 则返回 false，整个过程中哈希表层负责“定位桶”，桶层负责“实际查找”。</a:t>
            </a:r>
            <a:endParaRPr lang="zh-CN" altLang="en-US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sz="1400" dirty="0"/>
              <a:t>若该页面在缓冲区中，则直接返回</a:t>
            </a:r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zh-CN" sz="1400" dirty="0"/>
          </a:p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zh-CN" sz="1400" dirty="0"/>
              <a:t>若不在，则写回磁盘</a:t>
            </a:r>
            <a:endParaRPr 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171606"/>
            <a:ext cx="6399425" cy="1441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58572"/>
            <a:ext cx="6492240" cy="15146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一、数据结构设计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en-US" altLang="zh-CN" dirty="0" err="1"/>
              <a:t>FrameInfo</a:t>
            </a:r>
            <a:r>
              <a:rPr lang="en-US" altLang="zh-CN" dirty="0"/>
              <a:t> </a:t>
            </a:r>
            <a:r>
              <a:rPr lang="zh-CN" altLang="en-US" dirty="0"/>
              <a:t>结构体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struct </a:t>
            </a:r>
            <a:r>
              <a:rPr lang="en-US" altLang="zh-CN" dirty="0" err="1"/>
              <a:t>FrameInfo</a:t>
            </a:r>
            <a:r>
              <a:rPr lang="en-US" altLang="zh-CN" dirty="0"/>
              <a:t> {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std::list&lt;</a:t>
            </a:r>
            <a:r>
              <a:rPr lang="en-US" altLang="zh-CN" dirty="0" err="1"/>
              <a:t>size_t</a:t>
            </a:r>
            <a:r>
              <a:rPr lang="en-US" altLang="zh-CN" dirty="0"/>
              <a:t>&gt; </a:t>
            </a:r>
            <a:r>
              <a:rPr lang="en-US" altLang="zh-CN" dirty="0" err="1"/>
              <a:t>access_history</a:t>
            </a:r>
            <a:r>
              <a:rPr lang="en-US" altLang="zh-CN" dirty="0"/>
              <a:t>;  // </a:t>
            </a:r>
            <a:r>
              <a:rPr lang="zh-CN" altLang="en-US" dirty="0"/>
              <a:t>访问时间戳链表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bool </a:t>
            </a:r>
            <a:r>
              <a:rPr lang="en-US" altLang="zh-CN" dirty="0" err="1"/>
              <a:t>is_evictable</a:t>
            </a:r>
            <a:r>
              <a:rPr lang="en-US" altLang="zh-CN" dirty="0"/>
              <a:t>{false};           // </a:t>
            </a:r>
            <a:r>
              <a:rPr lang="zh-CN" altLang="en-US" dirty="0"/>
              <a:t>可驱逐标记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};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access_history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dirty="0"/>
              <a:t> std::list </a:t>
            </a:r>
            <a:r>
              <a:rPr lang="zh-CN" altLang="en-US" dirty="0"/>
              <a:t>存储帧的访问时间戳，保持时间顺序</a:t>
            </a:r>
            <a:endParaRPr lang="zh-CN" altLang="en-US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is_evictable</a:t>
            </a:r>
            <a:r>
              <a:rPr lang="en-US" altLang="zh-CN" dirty="0"/>
              <a:t>: </a:t>
            </a:r>
            <a:r>
              <a:rPr lang="zh-CN" altLang="en-US" dirty="0"/>
              <a:t>布尔值标记帧当前是否可被驱逐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主要成员变量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std::unordered_map&lt;frame_id_t, FrameInfo&gt; frame_table_;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// </a:t>
            </a:r>
            <a:r>
              <a:rPr lang="zh-CN" altLang="en-US"/>
              <a:t>帧</a:t>
            </a:r>
            <a:r>
              <a:rPr lang="en-US" altLang="zh-CN"/>
              <a:t>ID</a:t>
            </a:r>
            <a:r>
              <a:rPr lang="zh-CN" altLang="en-US"/>
              <a:t>到帧信息的映射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current_timestamp_{0};  // </a:t>
            </a:r>
            <a:r>
              <a:rPr lang="zh-CN" altLang="en-US"/>
              <a:t>当前时间戳，每次访问递增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curr_size_{0};          // </a:t>
            </a:r>
            <a:r>
              <a:rPr lang="zh-CN" altLang="en-US"/>
              <a:t>当前可驱逐帧的数量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replacer_size_;         // </a:t>
            </a:r>
            <a:r>
              <a:rPr lang="zh-CN" altLang="en-US"/>
              <a:t>替换器最大容量（帧数）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k_;                     // K</a:t>
            </a:r>
            <a:r>
              <a:rPr lang="zh-CN" altLang="en-US"/>
              <a:t>参数（考虑的历史访问次数）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std::mutex latch_;             // </a:t>
            </a:r>
            <a:r>
              <a:rPr lang="zh-CN" altLang="en-US"/>
              <a:t>互斥锁，保证线程安全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二、核心方法实现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构造函数</a:t>
            </a:r>
            <a:r>
              <a:rPr lang="en-US" altLang="zh-CN"/>
              <a:t> LRUKReplacer(size_t num_frames, size_t k)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初始化最大帧数</a:t>
            </a:r>
            <a:r>
              <a:rPr lang="en-US" altLang="zh-CN"/>
              <a:t> replacer_size_ 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参数</a:t>
            </a:r>
            <a:r>
              <a:rPr lang="en-US" altLang="zh-CN"/>
              <a:t> k_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验证</a:t>
            </a:r>
            <a:r>
              <a:rPr lang="en-US" altLang="zh-CN"/>
              <a:t>K</a:t>
            </a:r>
            <a:r>
              <a:rPr lang="zh-CN" altLang="en-US"/>
              <a:t>值必须大于</a:t>
            </a:r>
            <a:r>
              <a:rPr lang="en-US" altLang="zh-CN"/>
              <a:t>0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初始化时间戳和当前大小为</a:t>
            </a:r>
            <a:r>
              <a:rPr lang="en-US" altLang="zh-CN"/>
              <a:t>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RecordAccess(frame_id_t frame_id) - </a:t>
            </a:r>
            <a:r>
              <a:rPr lang="zh-CN" altLang="en-US">
                <a:sym typeface="+mn-ea"/>
              </a:rPr>
              <a:t>记录访问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97560" y="2129509"/>
            <a:ext cx="5100013" cy="3726462"/>
          </a:xfrm>
        </p:spPr>
        <p:txBody>
          <a:bodyPr>
            <a:noAutofit/>
          </a:bodyPr>
          <a:lstStyle/>
          <a:p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707646" y="2647080"/>
            <a:ext cx="4320386" cy="3726462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2000" dirty="0">
                <a:sym typeface="+mn-ea"/>
              </a:rPr>
              <a:t>线程安全：使用</a:t>
            </a:r>
            <a:r>
              <a:rPr lang="en-US" altLang="zh-CN" sz="2000" dirty="0">
                <a:sym typeface="+mn-ea"/>
              </a:rPr>
              <a:t> std::</a:t>
            </a:r>
            <a:r>
              <a:rPr lang="en-US" altLang="zh-CN" sz="2000" dirty="0" err="1">
                <a:sym typeface="+mn-ea"/>
              </a:rPr>
              <a:t>scoped_lock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加锁</a:t>
            </a:r>
            <a:endParaRPr lang="zh-CN" altLang="en-US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记录当前时间戳到帧的访问历史</a:t>
            </a:r>
            <a:endParaRPr lang="zh-CN" altLang="en-US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维护访问历史长度不超过</a:t>
            </a:r>
            <a:r>
              <a:rPr lang="en-US" altLang="zh-CN" sz="2000" dirty="0">
                <a:sym typeface="+mn-ea"/>
              </a:rPr>
              <a:t>K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时间戳递增，模拟时间流逝</a:t>
            </a:r>
            <a:endParaRPr lang="zh-CN" altLang="en-US" sz="2000" dirty="0"/>
          </a:p>
          <a:p>
            <a:pPr algn="l"/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6990" b="5479"/>
          <a:stretch>
            <a:fillRect/>
          </a:stretch>
        </p:blipFill>
        <p:spPr>
          <a:xfrm>
            <a:off x="364067" y="2178603"/>
            <a:ext cx="6168591" cy="3320071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Evict(frame_id_t* frame_id) - </a:t>
            </a:r>
            <a:r>
              <a:rPr lang="zh-CN" altLang="en-US">
                <a:sym typeface="+mn-ea"/>
              </a:rPr>
              <a:t>选择驱逐帧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en-US"/>
              <a:t>核心算法逻辑：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遍历所有可驱逐帧（</a:t>
            </a:r>
            <a:r>
              <a:rPr lang="en-US" altLang="zh-CN"/>
              <a:t>is_evictable == true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对每个帧计算后向</a:t>
            </a:r>
            <a:r>
              <a:rPr lang="en-US" altLang="zh-CN"/>
              <a:t>K</a:t>
            </a:r>
            <a:r>
              <a:rPr lang="zh-CN" altLang="en-US"/>
              <a:t>距离：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&lt; K</a:t>
            </a:r>
            <a:r>
              <a:rPr lang="zh-CN" altLang="en-US"/>
              <a:t>：距离</a:t>
            </a:r>
            <a:r>
              <a:rPr lang="en-US" altLang="zh-CN"/>
              <a:t> = +∞</a:t>
            </a:r>
            <a:r>
              <a:rPr lang="zh-CN" altLang="en-US"/>
              <a:t>（最大无符号整数）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≥ K</a:t>
            </a:r>
            <a:r>
              <a:rPr lang="zh-CN" altLang="en-US"/>
              <a:t>：距离</a:t>
            </a:r>
            <a:r>
              <a:rPr lang="en-US" altLang="zh-CN"/>
              <a:t> = </a:t>
            </a:r>
            <a:r>
              <a:rPr lang="zh-CN" altLang="en-US"/>
              <a:t>当前时间</a:t>
            </a:r>
            <a:r>
              <a:rPr lang="en-US" altLang="zh-CN"/>
              <a:t> - </a:t>
            </a:r>
            <a:r>
              <a:rPr lang="zh-CN" altLang="en-US"/>
              <a:t>第</a:t>
            </a:r>
            <a:r>
              <a:rPr lang="en-US" altLang="zh-CN"/>
              <a:t>K</a:t>
            </a:r>
            <a:r>
              <a:rPr lang="zh-CN" altLang="en-US"/>
              <a:t>次最近访问时间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选择驱逐候选者规则：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优先选择距离最大的帧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如果多个帧距离相同且都为</a:t>
            </a:r>
            <a:r>
              <a:rPr lang="en-US" altLang="zh-CN"/>
              <a:t>+∞</a:t>
            </a:r>
            <a:r>
              <a:rPr lang="zh-CN" altLang="en-US"/>
              <a:t>，选择最早访问的帧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如果多个帧距离相同且都不为</a:t>
            </a:r>
            <a:r>
              <a:rPr lang="en-US" altLang="zh-CN"/>
              <a:t>+∞</a:t>
            </a:r>
            <a:r>
              <a:rPr lang="zh-CN" altLang="en-US"/>
              <a:t>，选择第</a:t>
            </a:r>
            <a:r>
              <a:rPr lang="en-US" altLang="zh-CN"/>
              <a:t>K</a:t>
            </a:r>
            <a:r>
              <a:rPr lang="zh-CN" altLang="en-US"/>
              <a:t>次访问时间最早的帧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 Evict(</a:t>
            </a:r>
            <a:r>
              <a:rPr lang="en-US" altLang="zh-CN" dirty="0" err="1">
                <a:sym typeface="+mn-ea"/>
              </a:rPr>
              <a:t>frame_id_t</a:t>
            </a:r>
            <a:r>
              <a:rPr lang="en-US" altLang="zh-CN" dirty="0">
                <a:sym typeface="+mn-ea"/>
              </a:rPr>
              <a:t>* </a:t>
            </a:r>
            <a:r>
              <a:rPr lang="en-US" altLang="zh-CN" dirty="0" err="1">
                <a:sym typeface="+mn-ea"/>
              </a:rPr>
              <a:t>frame_id</a:t>
            </a:r>
            <a:r>
              <a:rPr lang="en-US" altLang="zh-CN" dirty="0">
                <a:sym typeface="+mn-ea"/>
              </a:rPr>
              <a:t>) - </a:t>
            </a:r>
            <a:r>
              <a:rPr lang="zh-CN" altLang="en-US" dirty="0">
                <a:sym typeface="+mn-ea"/>
              </a:rPr>
              <a:t>选择驱逐帧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61" y="1460118"/>
            <a:ext cx="5992937" cy="523827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144463"/>
            <a:ext cx="10058400" cy="687387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4. </a:t>
            </a:r>
            <a:r>
              <a:rPr lang="en-US" altLang="zh-CN" sz="2220" dirty="0" err="1"/>
              <a:t>SetEvictable</a:t>
            </a:r>
            <a:r>
              <a:rPr lang="en-US" altLang="zh-CN" sz="2220" dirty="0"/>
              <a:t>(</a:t>
            </a:r>
            <a:r>
              <a:rPr lang="en-US" altLang="zh-CN" sz="2220" dirty="0" err="1"/>
              <a:t>frame_id_t</a:t>
            </a:r>
            <a:r>
              <a:rPr lang="en-US" altLang="zh-CN" sz="2220" dirty="0"/>
              <a:t> </a:t>
            </a:r>
            <a:r>
              <a:rPr lang="en-US" altLang="zh-CN" sz="2220" dirty="0" err="1"/>
              <a:t>frame_id</a:t>
            </a:r>
            <a:r>
              <a:rPr lang="en-US" altLang="zh-CN" sz="2220" dirty="0"/>
              <a:t>, bool </a:t>
            </a:r>
            <a:r>
              <a:rPr lang="en-US" altLang="zh-CN" sz="2220" dirty="0" err="1"/>
              <a:t>set_evictable</a:t>
            </a:r>
            <a:r>
              <a:rPr lang="en-US" altLang="zh-CN" sz="2220" dirty="0"/>
              <a:t>) - </a:t>
            </a:r>
            <a:r>
              <a:rPr lang="zh-CN" altLang="en-US" sz="2220" dirty="0"/>
              <a:t>设置可驱逐状态</a:t>
            </a:r>
            <a:endParaRPr lang="zh-CN" altLang="en-US" sz="222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4244" b="3899"/>
          <a:stretch>
            <a:fillRect/>
          </a:stretch>
        </p:blipFill>
        <p:spPr>
          <a:xfrm>
            <a:off x="790696" y="1393079"/>
            <a:ext cx="6507571" cy="4087184"/>
          </a:xfrm>
        </p:spPr>
      </p:pic>
      <p:sp>
        <p:nvSpPr>
          <p:cNvPr id="4" name="文本框 3"/>
          <p:cNvSpPr txBox="1"/>
          <p:nvPr/>
        </p:nvSpPr>
        <p:spPr>
          <a:xfrm>
            <a:off x="8319438" y="2402316"/>
            <a:ext cx="3991209" cy="1277273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状态转换逻辑：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可驱逐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en-US" sz="1100" dirty="0">
                <a:latin typeface="Arial" panose="020B0604020202020204" pitchFamily="34" charset="0"/>
                <a:ea typeface="微软雅黑" panose="020B0503020204020204" charset="-122"/>
              </a:rPr>
              <a:t>→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不可驱逐：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</a:rPr>
              <a:t>curr_size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_--</a:t>
            </a:r>
            <a:endParaRPr lang="en-US" altLang="zh-CN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不可驱逐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en-US" sz="1100" dirty="0">
                <a:latin typeface="Arial" panose="020B0604020202020204" pitchFamily="34" charset="0"/>
                <a:ea typeface="微软雅黑" panose="020B0503020204020204" charset="-122"/>
              </a:rPr>
              <a:t>→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可驱逐：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</a:rPr>
              <a:t>curr_size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</a:rPr>
              <a:t>_++</a:t>
            </a:r>
            <a:endParaRPr lang="en-US" altLang="zh-CN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1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</a:rPr>
              <a:t>帧不存在时的处理：仅当设置为可驱逐时才创建新记录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内容占位符 2"/>
          <p:cNvSpPr txBox="1"/>
          <p:nvPr>
            <p:custDataLst>
              <p:tags r:id="rId3"/>
            </p:custDataLst>
          </p:nvPr>
        </p:nvSpPr>
        <p:spPr>
          <a:xfrm>
            <a:off x="4529179" y="1948469"/>
            <a:ext cx="3888314" cy="49095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endParaRPr lang="en-US" altLang="zh-CN" sz="1000" dirty="0"/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5. Remove(</a:t>
            </a:r>
            <a:r>
              <a:rPr lang="en-US" altLang="zh-CN" dirty="0" err="1"/>
              <a:t>frame_id_t</a:t>
            </a:r>
            <a:r>
              <a:rPr lang="en-US" altLang="zh-CN" dirty="0"/>
              <a:t> </a:t>
            </a:r>
            <a:r>
              <a:rPr lang="en-US" altLang="zh-CN" dirty="0" err="1"/>
              <a:t>frame_id</a:t>
            </a:r>
            <a:r>
              <a:rPr lang="en-US" altLang="zh-CN" dirty="0"/>
              <a:t>) - </a:t>
            </a:r>
            <a:r>
              <a:rPr lang="zh-CN" altLang="en-US" dirty="0"/>
              <a:t>移除帧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96698" y="2141784"/>
            <a:ext cx="4064000" cy="349804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endParaRPr lang="en-US" altLang="zh-CN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6865309" y="1829440"/>
            <a:ext cx="4064000" cy="1200329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dirty="0">
                <a:sym typeface="+mn-ea"/>
              </a:rPr>
              <a:t>只能移除标记为可驱逐的帧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成功移除后更新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</a:t>
            </a:r>
            <a:endParaRPr lang="en-US" altLang="zh-CN" dirty="0"/>
          </a:p>
          <a:p>
            <a:pPr algn="l"/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5980" b="5232"/>
          <a:stretch>
            <a:fillRect/>
          </a:stretch>
        </p:blipFill>
        <p:spPr>
          <a:xfrm>
            <a:off x="547952" y="2430217"/>
            <a:ext cx="6114157" cy="2773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6. Size() - </a:t>
            </a:r>
            <a:r>
              <a:rPr lang="zh-CN" altLang="en-US">
                <a:sym typeface="+mn-ea"/>
              </a:rPr>
              <a:t>获取当前可驱逐帧数量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2" y="2658534"/>
            <a:ext cx="7569916" cy="180710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2.Remove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ExtendibleHashTable::Remove 的执行流程与查找类似，它同样先加锁以避免并发冲突，然后通过 IndexOf(key) 计算目录索引并找到对应的桶，随后将删除请求交由 Bucket::Remove 处理；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Bucket::Remove 在桶内部遍历存放键值对的链表，查找与给定 key 相等的元素并将其从桶中移除，成功删除则返回 true，否则返回 false，该实现只负责删除元素本身，不涉及桶合并或目录与深度的调整，因此删除操作只影响桶内数据而不改变哈希表的整体结构。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8295" y="848360"/>
            <a:ext cx="7464425" cy="1318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845" y="3205480"/>
            <a:ext cx="6333490" cy="22720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三、线程安全实现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所有公共方法均使用</a:t>
            </a:r>
            <a:r>
              <a:rPr lang="en-US" altLang="zh-CN"/>
              <a:t> std::scoped_lock </a:t>
            </a:r>
            <a:r>
              <a:rPr lang="zh-CN" altLang="en-US"/>
              <a:t>保护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latch_ </a:t>
            </a:r>
            <a:r>
              <a:rPr lang="zh-CN" altLang="en-US"/>
              <a:t>为类成员</a:t>
            </a:r>
            <a:r>
              <a:rPr lang="en-US" altLang="zh-CN"/>
              <a:t> std::mutex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确保多线程同时访问时的数据一致性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0238" y="0"/>
            <a:ext cx="10058400" cy="1450757"/>
          </a:xfrm>
        </p:spPr>
        <p:txBody>
          <a:bodyPr/>
          <a:lstStyle/>
          <a:p>
            <a:r>
              <a:rPr lang="en-US" altLang="zh-CN" dirty="0" err="1"/>
              <a:t>lru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939264"/>
            <a:ext cx="10800000" cy="383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四、关键设计要点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后向</a:t>
            </a:r>
            <a:r>
              <a:rPr lang="en-US" altLang="zh-CN" dirty="0"/>
              <a:t>K</a:t>
            </a:r>
            <a:r>
              <a:rPr lang="zh-CN" altLang="en-US" dirty="0"/>
              <a:t>距离计算：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访问次数不足</a:t>
            </a:r>
            <a:r>
              <a:rPr lang="en-US" altLang="zh-CN" dirty="0"/>
              <a:t>K</a:t>
            </a:r>
            <a:r>
              <a:rPr lang="zh-CN" altLang="en-US" dirty="0"/>
              <a:t>次：视为无限远距离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访问次数达到</a:t>
            </a:r>
            <a:r>
              <a:rPr lang="en-US" altLang="zh-CN" dirty="0"/>
              <a:t>K</a:t>
            </a:r>
            <a:r>
              <a:rPr lang="zh-CN" altLang="en-US" dirty="0"/>
              <a:t>次：实际计算时间差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驱逐选择策略：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优先考虑访问频率低的帧（距离大）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相同距离下考虑访问时间先后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47080" y="2620462"/>
            <a:ext cx="6095352" cy="35784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状态管理：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600" dirty="0" err="1">
                <a:latin typeface="Arial" panose="020B0604020202020204" pitchFamily="34" charset="0"/>
                <a:ea typeface="微软雅黑" panose="020B0503020204020204" charset="-122"/>
              </a:rPr>
              <a:t>is_evictable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标记控制帧是否可被驱逐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600" dirty="0" err="1">
                <a:latin typeface="Arial" panose="020B0604020202020204" pitchFamily="34" charset="0"/>
                <a:ea typeface="微软雅黑" panose="020B0503020204020204" charset="-122"/>
              </a:rPr>
              <a:t>curr_size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_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实时跟踪可驱逐帧数量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内存管理：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使用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 std::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charset="-122"/>
              </a:rPr>
              <a:t>unordered_map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快速查找帧信息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使用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 std::list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管理时间戳，支持高效的首尾操作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测试结果：</a:t>
            </a:r>
            <a:r>
              <a:rPr lang="en-US" altLang="zh-CN" dirty="0" err="1"/>
              <a:t>buffer_pool_instance_test</a:t>
            </a:r>
            <a:endParaRPr lang="zh-CN" altLang="en-US" dirty="0"/>
          </a:p>
        </p:txBody>
      </p:sp>
      <p:pic>
        <p:nvPicPr>
          <p:cNvPr id="5" name="内容占位符 4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92" y="1846263"/>
            <a:ext cx="3022942" cy="40227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r>
              <a:rPr lang="en-US" altLang="zh-CN" dirty="0"/>
              <a:t>:LRU</a:t>
            </a:r>
            <a:r>
              <a:rPr lang="zh-CN" altLang="en-US" dirty="0"/>
              <a:t>测试</a:t>
            </a:r>
            <a:endParaRPr lang="zh-CN" altLang="en-US" dirty="0"/>
          </a:p>
        </p:txBody>
      </p:sp>
      <p:pic>
        <p:nvPicPr>
          <p:cNvPr id="9" name="图片 8" descr="文本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56" r="1886"/>
          <a:stretch>
            <a:fillRect/>
          </a:stretch>
        </p:blipFill>
        <p:spPr>
          <a:xfrm>
            <a:off x="2249111" y="2534545"/>
            <a:ext cx="7754738" cy="238962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测试结果：哈希表测试结果</a:t>
            </a:r>
            <a:endParaRPr lang="zh-CN" altLang="en-US" dirty="0"/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8"/>
          <a:stretch>
            <a:fillRect/>
          </a:stretch>
        </p:blipFill>
        <p:spPr>
          <a:xfrm>
            <a:off x="3345463" y="1737360"/>
            <a:ext cx="6549775" cy="4565508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12" name="内容占位符 11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08" y="731838"/>
            <a:ext cx="3951059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Buffer_manager_test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0" y="731838"/>
            <a:ext cx="5021494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Hash_table_test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9" y="731838"/>
            <a:ext cx="6059576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Lru_k_replacer_test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B+ Tree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1.b_plus_tree_page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280" y="2221865"/>
            <a:ext cx="4744085" cy="430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88050" y="2574290"/>
            <a:ext cx="5741035" cy="25666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88950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通过 IndexOf(key) 定位到的桶已满时，先重新计算目录索引并取得当前索引指向的旧桶 old_bucket，随后判断该桶的局部深度是否等于全局深度；如果两者相等，说明当前目录使用的哈希位数已不足以区分该桶，因此需要先扩展目录，于是将全局深度加一、把目录大小扩展为原来的两倍，并将原目录中的桶指针复制到新目录的后半部分，从而完成目录翻倍，为后续的桶分裂操作提供足够的索引空间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39260" y="777875"/>
            <a:ext cx="7065010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15" y="2343150"/>
            <a:ext cx="5425440" cy="2559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8380" y="5080000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初始化内部节点页，设置页类型为 INTERNAL_PAGE，并完成 page_id、parent_id、size 和 max_size 的初始化。内部节点第 0 个 entry 只存 child，因此初始 size 为 1。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插入功能：B+ 树内部节点的插入通常发生在叶子节点分裂后向上回溯，或者在构建新的根节点时。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分裂功能：当内部节点满了，需要分裂以维持 B+ 树的高度平衡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4805680" y="5452110"/>
            <a:ext cx="5864860" cy="38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recipient 接收传入数组的元素。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1069" r="16"/>
          <a:stretch>
            <a:fillRect/>
          </a:stretch>
        </p:blipFill>
        <p:spPr>
          <a:xfrm>
            <a:off x="1097280" y="2687320"/>
            <a:ext cx="4025900" cy="656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新根结点插入：原根节点分裂，需要一个新的根节点。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7280" y="3429000"/>
            <a:ext cx="4025900" cy="56959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278120" y="363029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普通插入：向内部节点中插入一个 &lt;key, child&gt;。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836160"/>
            <a:ext cx="4805045" cy="5143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4805045" y="4982210"/>
            <a:ext cx="723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计算要移动的数量，将后半部分 key-value 移到新节点（recipient）。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70" y="5485765"/>
            <a:ext cx="4804410" cy="3492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删除功能：内部节点删除操作通常在叶子节点删除后向上调整时触发。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合并功能：当内部节点元素过少，需要与兄弟节点合并。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5165090" y="5452110"/>
            <a:ext cx="5864860" cy="38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接收节点函数。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278120" y="3630295"/>
            <a:ext cx="629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根节点只有一个 child。移除节点后返回唯一子节点，用于根节点收缩。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972050" y="4982210"/>
            <a:ext cx="723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1220" y="2869565"/>
            <a:ext cx="4406900" cy="645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340" y="3514725"/>
            <a:ext cx="4665345" cy="987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4929505"/>
            <a:ext cx="4972050" cy="522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875" y="5555615"/>
            <a:ext cx="4972685" cy="37528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97280" y="372427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从右兄弟借：右兄弟的最左 child 移到当前节点末尾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7280" y="2837815"/>
            <a:ext cx="8251825" cy="791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7280" y="4187190"/>
            <a:ext cx="8251825" cy="84074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097280" y="502793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从左兄弟借：左兄弟的最右 child 移到当前节点头部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08380" y="5080000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为新叶子节点分配元信息、容量和链表指针，保证节点可以直接参与插入、分裂等操作。整个过程不会添加任何键值对，节点初始为空。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280" y="2219960"/>
            <a:ext cx="6591300" cy="2730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插入功能：。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将 &lt;key, value&gt; 插入到叶子节点中，并保持 key 有序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分裂功能：当叶子节点满了，需要分裂以维持 B+ 树的高度平衡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4805680" y="5452110"/>
            <a:ext cx="5864860" cy="38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recipient 接收传入数组的元素。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805045" y="4982210"/>
            <a:ext cx="723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计算要移动的数量，将后半部分 key-value 移到新节点（recipient）。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5530" y="2649220"/>
            <a:ext cx="9017000" cy="685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8125" y="4871720"/>
            <a:ext cx="4567555" cy="5803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8125" y="5551170"/>
            <a:ext cx="4436110" cy="54864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删除功能：</a:t>
            </a:r>
            <a:endParaRPr lang="zh-CN" altLang="en-US" sz="1800"/>
          </a:p>
          <a:p>
            <a:r>
              <a:rPr lang="zh-CN" altLang="en-US" sz="1800"/>
              <a:t>删除指定 key 对应的 &lt;key, value&gt;，</a:t>
            </a:r>
            <a:endParaRPr lang="zh-CN" altLang="en-US" sz="1800"/>
          </a:p>
          <a:p>
            <a:r>
              <a:rPr lang="zh-CN" altLang="en-US" sz="1800"/>
              <a:t>保持数组连续。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合并功能：当叶子节点元素过少时，将当前节点的所有元素移动到右侧叶子节点，并维护链表</a:t>
            </a:r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65090" y="1737360"/>
            <a:ext cx="4622165" cy="24580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7280" y="4848860"/>
            <a:ext cx="7661910" cy="17691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97280" y="3724275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从右兄弟借：右兄弟的最左 child 移到当前节点末尾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097280" y="502793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从左兄弟借：左兄弟的最右 child 移到当前节点头部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7280" y="2604770"/>
            <a:ext cx="6562725" cy="1659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7280" y="4679315"/>
            <a:ext cx="8830310" cy="11899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二、关键数据结构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66694" y="2012908"/>
            <a:ext cx="4998640" cy="37496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1. </a:t>
            </a:r>
            <a:r>
              <a:rPr lang="zh-CN" altLang="en-US" sz="1800" dirty="0"/>
              <a:t>页面类型定义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09" y="2230437"/>
            <a:ext cx="5429250" cy="3057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页面大小管理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leaf_max_size_;     // </a:t>
            </a:r>
            <a:r>
              <a:rPr lang="zh-CN" altLang="en-US"/>
              <a:t>最大键值对数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leaf_min_size_;    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leaf_max_size/2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内部节点最大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r>
              <a:rPr lang="en-US" altLang="zh-CN"/>
              <a:t>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int internal_max_size_; // </a:t>
            </a:r>
            <a:r>
              <a:rPr lang="zh-CN" altLang="en-US"/>
              <a:t>最大键值对数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internal_min_size_;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internal_max_size/2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48945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旧桶的分裂以及目录指针的更新过程：首先计算用于分裂的哈希位掩码，该位对应旧桶局部深度之后的下一位；接着创建两个新的桶 b0 和 b1，它们的容量与旧桶相同，但局部深度均设置为旧桶深度加一，用来替代原来的旧桶；随后遍历旧桶中的所有键值对，对每个 key 重新计算哈希值，并依据哈希值在分裂位上的取值将元素分别插入到 b0 或 b1 中，从而完成旧数据的重新分布；在数据分裂完成后，最后遍历整个目录，将所有原本指向旧桶的目录项，根据目录索引在分裂位上的取值更新为指向新桶 b0 或 b1，从而在逻辑上用两个新桶完全替代原桶。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8020" y="777875"/>
            <a:ext cx="7257415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三、关键算法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66693" y="2141821"/>
            <a:ext cx="10800080" cy="544385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查找</a:t>
            </a:r>
            <a:r>
              <a:rPr lang="en-US" altLang="zh-CN" sz="1600" dirty="0"/>
              <a:t>(</a:t>
            </a:r>
            <a:r>
              <a:rPr lang="en-US" altLang="zh-CN" sz="1600" dirty="0" err="1"/>
              <a:t>FindLeafPage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算法流程：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检查树是否为空</a:t>
            </a:r>
            <a:r>
              <a:rPr lang="en-US" altLang="zh-CN" sz="1600" dirty="0"/>
              <a:t> </a:t>
            </a:r>
            <a:r>
              <a:rPr lang="en-US" altLang="en-US" sz="1600" dirty="0"/>
              <a:t>→</a:t>
            </a:r>
            <a:r>
              <a:rPr lang="en-US" altLang="zh-CN" sz="1600" dirty="0"/>
              <a:t> </a:t>
            </a:r>
            <a:r>
              <a:rPr lang="zh-CN" altLang="en-US" sz="1600" dirty="0"/>
              <a:t>返回</a:t>
            </a:r>
            <a:r>
              <a:rPr lang="en-US" altLang="zh-CN" sz="1600" dirty="0" err="1"/>
              <a:t>nullptr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从根节点开始获取页面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3. while (</a:t>
            </a:r>
            <a:r>
              <a:rPr lang="zh-CN" altLang="en-US" sz="1600" dirty="0"/>
              <a:t>当前节点不是叶子节点</a:t>
            </a:r>
            <a:r>
              <a:rPr lang="en-US" altLang="zh-CN" sz="1600" dirty="0"/>
              <a:t>):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a. </a:t>
            </a:r>
            <a:r>
              <a:rPr lang="zh-CN" altLang="en-US" sz="1600" dirty="0"/>
              <a:t>转换为内部节点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  b. </a:t>
            </a:r>
            <a:r>
              <a:rPr lang="zh-CN" altLang="en-US" sz="1600" dirty="0"/>
              <a:t>根据</a:t>
            </a:r>
            <a:r>
              <a:rPr lang="en-US" altLang="zh-CN" sz="1600" dirty="0"/>
              <a:t>key</a:t>
            </a:r>
            <a:r>
              <a:rPr lang="zh-CN" altLang="en-US" sz="1600" dirty="0"/>
              <a:t>查找合适的子页面</a:t>
            </a:r>
            <a:r>
              <a:rPr lang="en-US" altLang="zh-CN" sz="1600" dirty="0"/>
              <a:t>ID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- </a:t>
            </a:r>
            <a:r>
              <a:rPr lang="en-US" altLang="zh-CN" sz="1600" dirty="0" err="1"/>
              <a:t>leftMost</a:t>
            </a:r>
            <a:r>
              <a:rPr lang="en-US" altLang="zh-CN" sz="1600" dirty="0"/>
              <a:t>=true: </a:t>
            </a:r>
            <a:r>
              <a:rPr lang="zh-CN" altLang="en-US" sz="1600" dirty="0"/>
              <a:t>取第一个子节点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     - </a:t>
            </a:r>
            <a:r>
              <a:rPr lang="zh-CN" altLang="en-US" sz="1600" dirty="0"/>
              <a:t>否则</a:t>
            </a:r>
            <a:r>
              <a:rPr lang="en-US" altLang="zh-CN" sz="1600" dirty="0"/>
              <a:t>: </a:t>
            </a:r>
            <a:r>
              <a:rPr lang="zh-CN" altLang="en-US" sz="1600" dirty="0"/>
              <a:t>使用二分查找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  c. </a:t>
            </a:r>
            <a:r>
              <a:rPr lang="zh-CN" altLang="en-US" sz="1600" dirty="0"/>
              <a:t>释放当前页面，获取子页面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返回叶子页面指针</a:t>
            </a:r>
            <a:endParaRPr lang="zh-CN" altLang="en-US" sz="1600" dirty="0"/>
          </a:p>
        </p:txBody>
      </p:sp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代码实现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及时释放页面，避免内存占用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buffer_pool_manager_-&gt;UnpinPage(current_page_id, false);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page = buffer_pool_manager_-&gt;FetchPage(child_page_id);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使用页面基类指针进行类型判断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auto* node = reinterpret_cast&lt;BPlusTreePage*&gt;(page-&gt;GetData());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while (!node-&gt;IsLeafPage())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</a:t>
            </a:r>
            <a:r>
              <a:rPr lang="zh-CN" altLang="en-US"/>
              <a:t>向下查找</a:t>
            </a:r>
            <a:r>
              <a:rPr lang="en-US" altLang="zh-CN"/>
              <a:t>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插入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49887" y="2055257"/>
            <a:ext cx="10800080" cy="5934710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2100" dirty="0"/>
              <a:t>空树插入</a:t>
            </a:r>
            <a:endParaRPr lang="en-US" altLang="zh-CN" sz="2100" dirty="0"/>
          </a:p>
          <a:p>
            <a:pPr marL="0" indent="0">
              <a:lnSpc>
                <a:spcPct val="50000"/>
              </a:lnSpc>
              <a:buNone/>
            </a:pPr>
            <a:endParaRPr lang="zh-CN" altLang="en-US" sz="10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67" y="2341034"/>
            <a:ext cx="7696200" cy="3429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非空树插入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FindLeafPage(key)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找到目标叶子节点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检查键唯一性</a:t>
            </a:r>
            <a:r>
              <a:rPr lang="en-US" altLang="zh-CN"/>
              <a:t> (leaf-&gt;Lookup(key, ...))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插入键值对</a:t>
            </a:r>
            <a:r>
              <a:rPr lang="en-US" altLang="zh-CN"/>
              <a:t> (leaf-&gt;Insert(key, value, comparator_))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 if (</a:t>
            </a:r>
            <a:r>
              <a:rPr lang="zh-CN" altLang="en-US"/>
              <a:t>叶子节点已满</a:t>
            </a:r>
            <a:r>
              <a:rPr lang="en-US" altLang="zh-CN"/>
              <a:t>):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SplitLeafPage(leaf)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释放叶子页面</a:t>
            </a:r>
            <a:r>
              <a:rPr lang="en-US" altLang="zh-CN"/>
              <a:t> (UnpinPage with is_dirty=true)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叶子节点分裂</a:t>
            </a:r>
            <a:r>
              <a:rPr lang="en-US" altLang="zh-CN" dirty="0" err="1"/>
              <a:t>SplitLeafPage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210" t="3650" r="-210" b="4362"/>
          <a:stretch>
            <a:fillRect/>
          </a:stretch>
        </p:blipFill>
        <p:spPr>
          <a:xfrm>
            <a:off x="6199965" y="1914717"/>
            <a:ext cx="5832475" cy="4486083"/>
          </a:xfr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内部节点分裂</a:t>
            </a:r>
            <a:r>
              <a:rPr lang="en-US" altLang="zh-CN" dirty="0" err="1"/>
              <a:t>SplitInternalPage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3674" b="2972"/>
          <a:stretch>
            <a:fillRect/>
          </a:stretch>
        </p:blipFill>
        <p:spPr>
          <a:xfrm>
            <a:off x="4627989" y="1785842"/>
            <a:ext cx="6637337" cy="4394030"/>
          </a:xfrm>
        </p:spPr>
      </p:pic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31216" y="286604"/>
            <a:ext cx="10407192" cy="89174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插入父节点</a:t>
            </a:r>
            <a:r>
              <a:rPr lang="en-US" altLang="zh-CN" sz="3200" dirty="0"/>
              <a:t> (</a:t>
            </a:r>
            <a:r>
              <a:rPr lang="zh-CN" altLang="en-US" sz="3200" dirty="0"/>
              <a:t>核心递归逻辑</a:t>
            </a:r>
            <a:r>
              <a:rPr lang="en-US" altLang="zh-CN" sz="3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InsertIntoParent</a:t>
            </a:r>
            <a:r>
              <a:rPr lang="en-US" altLang="zh-CN" sz="3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3200" dirty="0"/>
              <a:t>)</a:t>
            </a: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11" y="1369714"/>
            <a:ext cx="6577128" cy="512064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删除</a:t>
            </a:r>
            <a:r>
              <a:rPr lang="en-US" altLang="zh-CN" dirty="0"/>
              <a:t>Remove()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09587" y="2170156"/>
            <a:ext cx="10800000" cy="4873625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2800" dirty="0"/>
              <a:t>基本删除流程</a:t>
            </a:r>
            <a:r>
              <a:rPr lang="en-US" altLang="zh-CN" sz="2800" dirty="0"/>
              <a:t>      </a:t>
            </a:r>
            <a:endParaRPr lang="en-US" altLang="zh-CN" sz="280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800" dirty="0"/>
              <a:t>  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12" y="956805"/>
            <a:ext cx="5107188" cy="5030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根节点调整</a:t>
            </a:r>
            <a:r>
              <a:rPr lang="en-US" altLang="zh-CN" dirty="0"/>
              <a:t> (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AdjustRoot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59033" y="1314980"/>
            <a:ext cx="5245100" cy="4603750"/>
          </a:xfrm>
        </p:spPr>
      </p:pic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四、页面生命周期管理策略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获取</a:t>
            </a:r>
            <a:r>
              <a:rPr lang="en-US" altLang="zh-CN"/>
              <a:t>-</a:t>
            </a:r>
            <a:r>
              <a:rPr lang="zh-CN" altLang="en-US"/>
              <a:t>使用</a:t>
            </a:r>
            <a:r>
              <a:rPr lang="en-US" altLang="zh-CN"/>
              <a:t>-</a:t>
            </a:r>
            <a:r>
              <a:rPr lang="zh-CN" altLang="en-US"/>
              <a:t>释放模式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标准模式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Page* page = buffer_pool_manager_-&gt;FetchPage(page_id);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</a:t>
            </a:r>
            <a:r>
              <a:rPr lang="en-US" altLang="zh-CN"/>
              <a:t>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buffer_pool_manager_-&gt;UnpinPage(page_id, is_dirty);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转换为树页面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auto* tree_page = reinterpret_cast&lt;BPlusTreePage*&gt;(page-&gt;GetData());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重新计算 key 对应的目录索引，并从目录中取得最终定位到的桶 ，之所以需要重新计算索引，是因为前面的桶分裂和目录扩展可能已经改变了 key 的映射位置；随后遍历该桶中已有的键值对，检查是否已经存在与 key 相同的元素，如果存在则直接更新其对应的 value 并立即返回，避免重复插入；如果遍历结束仍未找到相同的 key，则调用 Bucket::Insert 将新的键值对插入到桶中，至此插入操作完成。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32400" y="806450"/>
            <a:ext cx="3043555" cy="2847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查找路径上的页面管理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317" y="2215921"/>
            <a:ext cx="7934325" cy="3743325"/>
          </a:xfrm>
        </p:spPr>
      </p:pic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分裂操作中的页面管理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创建新页面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new_page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_-&gt;NewPage(&amp;</a:t>
            </a:r>
            <a:r>
              <a:rPr lang="en-US" altLang="zh-CN" dirty="0" err="1"/>
              <a:t>new_page_id</a:t>
            </a:r>
            <a:r>
              <a:rPr lang="en-US" altLang="zh-CN" dirty="0"/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初始化新页面</a:t>
            </a:r>
            <a:r>
              <a:rPr lang="en-US" altLang="zh-CN" dirty="0"/>
              <a:t> ...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使用后立即释放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new_page_id</a:t>
            </a:r>
            <a:r>
              <a:rPr lang="en-US" altLang="zh-CN" dirty="0"/>
              <a:t>, true);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更新子页面父指针时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child_page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FetchPage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更新父指针</a:t>
            </a:r>
            <a:r>
              <a:rPr lang="en-US" altLang="zh-CN" dirty="0"/>
              <a:t> ...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, true);  // </a:t>
            </a:r>
            <a:r>
              <a:rPr lang="zh-CN" altLang="en-US" dirty="0"/>
              <a:t>标记为脏页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五、递归算法设计模式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自底向上的递归处理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插入递归链：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Insert()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SplitLeafPage() </a:t>
            </a:r>
            <a:r>
              <a:rPr lang="en-US" altLang="en-US"/>
              <a:t>→</a:t>
            </a:r>
            <a:r>
              <a:rPr lang="en-US" altLang="zh-CN"/>
              <a:t> InsertIntoParent() </a:t>
            </a:r>
            <a:r>
              <a:rPr lang="en-US" altLang="en-US"/>
              <a:t>→</a:t>
            </a:r>
            <a:r>
              <a:rPr lang="en-US" altLang="zh-CN"/>
              <a:t> SplitInternalPage()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删除递归链：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Remove()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CoalesceOrRedistribute() </a:t>
            </a:r>
            <a:r>
              <a:rPr lang="en-US" altLang="en-US"/>
              <a:t>→</a:t>
            </a:r>
            <a:r>
              <a:rPr lang="en-US" altLang="zh-CN"/>
              <a:t> AdjustRoot()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分裂的递归传播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叶子分裂可能触发内部节点分裂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SplitLeafPage(leaf)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分裂叶子</a:t>
            </a:r>
            <a:r>
              <a:rPr lang="en-US" altLang="zh-CN"/>
              <a:t> 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InsertIntoParent(leaf, new_leaf-&gt;KeyAt(0), new_leaf);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InsertIntoParent(old_page, key, new_page)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在父节点插入</a:t>
            </a:r>
            <a:r>
              <a:rPr lang="en-US" altLang="zh-CN"/>
              <a:t> 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if (</a:t>
            </a:r>
            <a:r>
              <a:rPr lang="zh-CN" altLang="en-US"/>
              <a:t>父节点已满</a:t>
            </a:r>
            <a:r>
              <a:rPr lang="en-US" altLang="zh-CN"/>
              <a:t>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SplitInternalPage(parent);  // </a:t>
            </a:r>
            <a:r>
              <a:rPr lang="zh-CN" altLang="en-US"/>
              <a:t>可能递归向上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空树处理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插入：创建新叶子节点作为根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删除：直接返回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查询：返回</a:t>
            </a:r>
            <a:r>
              <a:rPr lang="en-US" altLang="zh-CN"/>
              <a:t>false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根节点特殊处理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根节点大小限制：不同于普通节点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根节点分裂：创建新根节点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根节点合并：降低树高度或清空树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960" y="360000"/>
            <a:ext cx="8128000" cy="829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4800" b="1" spc="400">
                <a:latin typeface="Arial" panose="020B0604020202020204" pitchFamily="34" charset="0"/>
                <a:ea typeface="微软雅黑" panose="020B0503020204020204" charset="-122"/>
              </a:rPr>
              <a:t>六、边界条件处理策略</a:t>
            </a:r>
            <a:endParaRPr lang="zh-CN" altLang="en-US" sz="4800" b="1" spc="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779388" y="725179"/>
            <a:ext cx="108013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内存分配失败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if (</a:t>
            </a:r>
            <a:r>
              <a:rPr lang="en-US" altLang="zh-CN" sz="1600" dirty="0" err="1"/>
              <a:t>new_page</a:t>
            </a:r>
            <a:r>
              <a:rPr lang="en-US" altLang="zh-CN" sz="1600" dirty="0"/>
              <a:t> == </a:t>
            </a:r>
            <a:r>
              <a:rPr lang="en-US" altLang="zh-CN" sz="1600" dirty="0" err="1"/>
              <a:t>nullptr</a:t>
            </a:r>
            <a:r>
              <a:rPr lang="en-US" altLang="zh-CN" sz="1600" dirty="0"/>
              <a:t>) {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throw Exception(</a:t>
            </a:r>
            <a:r>
              <a:rPr lang="en-US" altLang="zh-CN" sz="1600" dirty="0" err="1"/>
              <a:t>ExceptionType</a:t>
            </a:r>
            <a:r>
              <a:rPr lang="en-US" altLang="zh-CN" sz="1600" dirty="0"/>
              <a:t>::OUT_OF_MEMORY,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           "Cannot allocate new page");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键唯一性约束</a:t>
            </a:r>
            <a:endParaRPr lang="zh-CN" altLang="en-US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// </a:t>
            </a:r>
            <a:r>
              <a:rPr lang="zh-CN" altLang="en-US" sz="1600" dirty="0"/>
              <a:t>插入前检查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 err="1"/>
              <a:t>ValueType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if (leaf-&gt;Lookup(key, &amp;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, comparator_)) {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// </a:t>
            </a:r>
            <a:r>
              <a:rPr lang="zh-CN" altLang="en-US" sz="1600" dirty="0"/>
              <a:t>键已存在，插入失败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 return false;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</p:txBody>
      </p:sp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090641" y="214792"/>
            <a:ext cx="9808832" cy="963474"/>
          </a:xfrm>
        </p:spPr>
        <p:txBody>
          <a:bodyPr/>
          <a:lstStyle/>
          <a:p>
            <a:r>
              <a:rPr lang="zh-CN" altLang="en-US" dirty="0"/>
              <a:t>七、性能优化设计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1264204" y="1239657"/>
            <a:ext cx="5382072" cy="500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700" dirty="0"/>
              <a:t>1. </a:t>
            </a:r>
            <a:r>
              <a:rPr lang="zh-CN" altLang="en-US" sz="1700" dirty="0"/>
              <a:t>减少页面访问</a:t>
            </a:r>
            <a:endParaRPr lang="zh-CN" altLang="en-US" sz="1700" dirty="0"/>
          </a:p>
          <a:p>
            <a:pPr marL="0" indent="0">
              <a:buNone/>
            </a:pPr>
            <a:r>
              <a:rPr lang="en-US" altLang="zh-CN" sz="1700" dirty="0" err="1"/>
              <a:t>FindLeafPage</a:t>
            </a:r>
            <a:r>
              <a:rPr lang="zh-CN" altLang="en-US" sz="1700" dirty="0"/>
              <a:t>及时释放父页面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批量移动数据，减少小操作</a:t>
            </a:r>
            <a:endParaRPr lang="zh-CN" altLang="en-US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2. </a:t>
            </a:r>
            <a:r>
              <a:rPr lang="zh-CN" altLang="en-US" sz="1700" dirty="0"/>
              <a:t>优化查找路径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内部节点使用二分查找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叶子节点使用二分查找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避免不必要的页面转换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3. </a:t>
            </a:r>
            <a:r>
              <a:rPr lang="zh-CN" altLang="en-US" sz="1700" dirty="0"/>
              <a:t>内存使用优化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及时释放不再需要的页面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合理设置页面大小参数</a:t>
            </a:r>
            <a:endParaRPr lang="zh-CN" altLang="en-US" sz="1700" dirty="0"/>
          </a:p>
        </p:txBody>
      </p:sp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3160" y="1971040"/>
            <a:ext cx="6761480" cy="21158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B+树并发升级全景剖析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56995" y="4670425"/>
            <a:ext cx="2552835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汇报人:陶卿伟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56995" y="4578350"/>
            <a:ext cx="2307165" cy="498475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6995" y="5413375"/>
            <a:ext cx="2553652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时间:2025/12/13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79749" y="5260171"/>
            <a:ext cx="2307326" cy="609819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69465" y="2351405"/>
            <a:ext cx="146240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ea typeface="MiSans" pitchFamily="34" charset="-122"/>
              </a:rPr>
              <a:t>流程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68900" y="154368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68900" y="154368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42660" y="170688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168900" y="246951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68900" y="246951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42660" y="263271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168900" y="339534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168900" y="339534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42660" y="355854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168900" y="432117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168900" y="432117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42660" y="448437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168900" y="524700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168900" y="524700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42660" y="541020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2" name="Text 19"/>
          <p:cNvSpPr/>
          <p:nvPr/>
        </p:nvSpPr>
        <p:spPr>
          <a:xfrm>
            <a:off x="5367020" y="158686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172835" y="164338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367020" y="251269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172835" y="256921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67020" y="343852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172835" y="349504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367020" y="436435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172835" y="442087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367020" y="529018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172835" y="534670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函数首先判断当前桶中已存放的元素数量是否达到桶的最大容量，如果已满则直接返回 false，表示插入失败且不进行任何修改；如果桶未满，则将新的键值对 {key, val} 追加到桶内部维护的链表 list_ 中，完成实际的数据存储，并返回 true 表示插入成功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2620" y="894080"/>
            <a:ext cx="6675120" cy="12134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25120" y="319405"/>
            <a:ext cx="37852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Shape 15"/>
          <p:cNvSpPr/>
          <p:nvPr>
            <p:custDataLst>
              <p:tags r:id="rId1"/>
            </p:custDataLst>
          </p:nvPr>
        </p:nvSpPr>
        <p:spPr>
          <a:xfrm>
            <a:off x="5000625" y="144145"/>
            <a:ext cx="6316980" cy="118999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Text 16"/>
          <p:cNvSpPr/>
          <p:nvPr/>
        </p:nvSpPr>
        <p:spPr>
          <a:xfrm>
            <a:off x="5000625" y="319405"/>
            <a:ext cx="6316980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>
            <p:custDataLst>
              <p:tags r:id="rId2"/>
            </p:custDataLst>
          </p:nvPr>
        </p:nvSpPr>
        <p:spPr>
          <a:xfrm>
            <a:off x="5000625" y="1516380"/>
            <a:ext cx="6316980" cy="98171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23" name="Text 20"/>
          <p:cNvSpPr/>
          <p:nvPr>
            <p:custDataLst>
              <p:tags r:id="rId3"/>
            </p:custDataLst>
          </p:nvPr>
        </p:nvSpPr>
        <p:spPr>
          <a:xfrm>
            <a:off x="5000625" y="1383030"/>
            <a:ext cx="6316980" cy="12788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 rot="5400000" flipH="1">
            <a:off x="4268470" y="2597150"/>
            <a:ext cx="2273300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68325" y="1746250"/>
            <a:ext cx="317881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功能基础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68960" y="2661920"/>
            <a:ext cx="3182620" cy="146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原始B+树仅支持Insert、Remove、GetValue三种基础操作，功能单一，无法满足复杂数据库操作需求。</a:t>
            </a:r>
            <a:endParaRPr lang="en-US" sz="1600" dirty="0"/>
          </a:p>
        </p:txBody>
      </p:sp>
      <p:sp>
        <p:nvSpPr>
          <p:cNvPr id="28" name="Text 25"/>
          <p:cNvSpPr/>
          <p:nvPr>
            <p:custDataLst>
              <p:tags r:id="rId4"/>
            </p:custDataLst>
          </p:nvPr>
        </p:nvSpPr>
        <p:spPr>
          <a:xfrm>
            <a:off x="5586095" y="320040"/>
            <a:ext cx="5475605" cy="428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线程安全缺失</a:t>
            </a:r>
            <a:endParaRPr lang="en-US" sz="1600" dirty="0"/>
          </a:p>
        </p:txBody>
      </p:sp>
      <p:sp>
        <p:nvSpPr>
          <p:cNvPr id="29" name="Text 26"/>
          <p:cNvSpPr/>
          <p:nvPr>
            <p:custDataLst>
              <p:tags r:id="rId5"/>
            </p:custDataLst>
          </p:nvPr>
        </p:nvSpPr>
        <p:spPr>
          <a:xfrm>
            <a:off x="5163185" y="595630"/>
            <a:ext cx="5905500" cy="672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内部无锁机制，根节点页号直接暴露，多线程并发操作易导致结构撕裂，严重影响数据一致性。</a:t>
            </a:r>
            <a:endParaRPr lang="en-US" sz="1600" dirty="0"/>
          </a:p>
        </p:txBody>
      </p:sp>
      <p:sp>
        <p:nvSpPr>
          <p:cNvPr id="30" name="Text 27"/>
          <p:cNvSpPr/>
          <p:nvPr>
            <p:custDataLst>
              <p:tags r:id="rId6"/>
            </p:custDataLst>
          </p:nvPr>
        </p:nvSpPr>
        <p:spPr>
          <a:xfrm>
            <a:off x="5586095" y="1525270"/>
            <a:ext cx="5475605" cy="254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事务概念缺失</a:t>
            </a:r>
            <a:endParaRPr lang="en-US" sz="1600" dirty="0"/>
          </a:p>
        </p:txBody>
      </p:sp>
      <p:sp>
        <p:nvSpPr>
          <p:cNvPr id="31" name="Text 28"/>
          <p:cNvSpPr/>
          <p:nvPr>
            <p:custDataLst>
              <p:tags r:id="rId7"/>
            </p:custDataLst>
          </p:nvPr>
        </p:nvSpPr>
        <p:spPr>
          <a:xfrm>
            <a:off x="5163185" y="1909445"/>
            <a:ext cx="5905500" cy="528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页面PIN/Unpin与索引逻辑紧密耦合，实验环境下无法支持并行查询或安全写入，限制了并发性能。</a:t>
            </a:r>
            <a:endParaRPr lang="en-US" sz="1600" dirty="0"/>
          </a:p>
        </p:txBody>
      </p:sp>
      <p:pic>
        <p:nvPicPr>
          <p:cNvPr id="32" name="图片 31" descr="QQ20251215-0959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3185" y="5022215"/>
            <a:ext cx="5779770" cy="1161415"/>
          </a:xfrm>
          <a:prstGeom prst="rect">
            <a:avLst/>
          </a:prstGeom>
        </p:spPr>
      </p:pic>
      <p:pic>
        <p:nvPicPr>
          <p:cNvPr id="33" name="图片 32" descr="QQ20251215-1000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185" y="6174740"/>
            <a:ext cx="5780405" cy="702945"/>
          </a:xfrm>
          <a:prstGeom prst="rect">
            <a:avLst/>
          </a:prstGeom>
        </p:spPr>
      </p:pic>
      <p:pic>
        <p:nvPicPr>
          <p:cNvPr id="36" name="图片 35" descr="QQ20251215-0959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2875" y="2559050"/>
            <a:ext cx="5779135" cy="835660"/>
          </a:xfrm>
          <a:prstGeom prst="rect">
            <a:avLst/>
          </a:prstGeom>
        </p:spPr>
      </p:pic>
      <p:pic>
        <p:nvPicPr>
          <p:cNvPr id="37" name="图片 36" descr="QQ20251215-0959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2875" y="3552190"/>
            <a:ext cx="5779135" cy="1293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7:19-d2t74ntnfo2stf9digk0.png"/>
          <p:cNvPicPr>
            <a:picLocks noChangeAspect="1"/>
          </p:cNvPicPr>
          <p:nvPr/>
        </p:nvPicPr>
        <p:blipFill>
          <a:blip r:embed="rId1"/>
          <a:srcRect l="7185" t="13452" r="6989" b="11434"/>
          <a:stretch>
            <a:fillRect/>
          </a:stretch>
        </p:blipFill>
        <p:spPr>
          <a:xfrm>
            <a:off x="-22860" y="-27940"/>
            <a:ext cx="12219940" cy="6899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并发缺失带来的风险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Text 10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竞态条件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并发操作时，根节点指针竞争可能导致读取到空页或失效页，Remove操作可能释放尚在遍历的子节点，造成悬垂指针。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性能瓶颈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5988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缺乏锁序规则，易出现死锁或丢失更新，实验评估显示，仅四线程随机写即可导致30%以上异常退出，严重影响系统稳定性。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Operation枚举：语义第一关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-3810" y="5335270"/>
            <a:ext cx="12206605" cy="152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明确操作意图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新增enum class Operation，将隐式调用意图显式化，所有入口函数携带operation参数，实现一次传参、全程生效，为后续并发控制奠定基础。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39915" y="3034665"/>
            <a:ext cx="4233600" cy="862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通过枚举化消除魔术字，降低状态分支复杂度，为编译期检查提供可能，是迈向并发安全的关键改动，仅三行代码却意义重大。</a:t>
            </a:r>
            <a:endParaRPr lang="en-US" sz="1600" dirty="0"/>
          </a:p>
        </p:txBody>
      </p:sp>
      <p:pic>
        <p:nvPicPr>
          <p:cNvPr id="26" name="图片 25" descr="QQ20251215-1039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4395470"/>
            <a:ext cx="5153025" cy="11715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 rot="21000000">
            <a:off x="4448810" y="930910"/>
            <a:ext cx="2458085" cy="34810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 rot="21000000">
            <a:off x="8154670" y="765175"/>
            <a:ext cx="2458085" cy="4820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根锁升级：热点不再阻塞</a:t>
            </a:r>
            <a:endParaRPr lang="en-US" sz="1600" dirty="0"/>
          </a:p>
        </p:txBody>
      </p:sp>
      <p:sp>
        <p:nvSpPr>
          <p:cNvPr id="17" name="Text 11"/>
          <p:cNvSpPr/>
          <p:nvPr>
            <p:custDataLst>
              <p:tags r:id="rId1"/>
            </p:custDataLst>
          </p:nvPr>
        </p:nvSpPr>
        <p:spPr>
          <a:xfrm>
            <a:off x="1381125" y="1391920"/>
            <a:ext cx="2138680" cy="356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引入读写锁</a:t>
            </a:r>
            <a:endParaRPr lang="en-US" sz="1600" dirty="0"/>
          </a:p>
        </p:txBody>
      </p:sp>
      <p:sp>
        <p:nvSpPr>
          <p:cNvPr id="18" name="Text 12"/>
          <p:cNvSpPr/>
          <p:nvPr>
            <p:custDataLst>
              <p:tags r:id="rId2"/>
            </p:custDataLst>
          </p:nvPr>
        </p:nvSpPr>
        <p:spPr>
          <a:xfrm>
            <a:off x="1381125" y="1777365"/>
            <a:ext cx="2176145" cy="1306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在类定义中植入ReaderWriterLatch root_page_id_latch_，并配套WLock/RLock接口，为根节点提供并发控制。</a:t>
            </a:r>
            <a:endParaRPr lang="en-US" sz="1600" dirty="0"/>
          </a:p>
        </p:txBody>
      </p:sp>
      <p:sp>
        <p:nvSpPr>
          <p:cNvPr id="19" name="Text 13"/>
          <p:cNvSpPr/>
          <p:nvPr>
            <p:custDataLst>
              <p:tags r:id="rId3"/>
            </p:custDataLst>
          </p:nvPr>
        </p:nvSpPr>
        <p:spPr>
          <a:xfrm>
            <a:off x="4998085" y="1104265"/>
            <a:ext cx="2138680" cy="417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提升并行度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4"/>
            </p:custDataLst>
          </p:nvPr>
        </p:nvSpPr>
        <p:spPr>
          <a:xfrm>
            <a:off x="4998085" y="1522095"/>
            <a:ext cx="2176145" cy="1561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搜索路径加读锁保证树形稳定，写路径拿写锁防止结构变更，读线程间无阻塞，写线程仅需短暂独占，显著提升读写并行度。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5"/>
            </p:custDataLst>
          </p:nvPr>
        </p:nvSpPr>
        <p:spPr>
          <a:xfrm>
            <a:off x="8615045" y="1062355"/>
            <a:ext cx="2138680" cy="417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2" name="Text 16"/>
          <p:cNvSpPr/>
          <p:nvPr>
            <p:custDataLst>
              <p:tags r:id="rId6"/>
            </p:custDataLst>
          </p:nvPr>
        </p:nvSpPr>
        <p:spPr>
          <a:xfrm>
            <a:off x="8615045" y="1549400"/>
            <a:ext cx="2176145" cy="1565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对比旧代码根节点裸指针方式，证明根锁是使B+树从单线程跃升到多线程的核心杠杆，解决了并发瓶颈问题。</a:t>
            </a:r>
            <a:endParaRPr lang="en-US" sz="1600" dirty="0"/>
          </a:p>
        </p:txBody>
      </p:sp>
      <p:pic>
        <p:nvPicPr>
          <p:cNvPr id="23" name="图片 22" descr="QQ20251215-104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" y="3155315"/>
            <a:ext cx="4589780" cy="3543935"/>
          </a:xfrm>
          <a:prstGeom prst="rect">
            <a:avLst/>
          </a:prstGeom>
        </p:spPr>
      </p:pic>
      <p:pic>
        <p:nvPicPr>
          <p:cNvPr id="24" name="图片 23" descr="QQ20251215-1044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230" y="2926715"/>
            <a:ext cx="4446270" cy="3819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42227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FindLeaf统一路径与锁传递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1"/>
            </p:custDataLst>
          </p:nvPr>
        </p:nvSpPr>
        <p:spPr>
          <a:xfrm>
            <a:off x="406400" y="1518285"/>
            <a:ext cx="8239760" cy="17938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73760" y="154940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2"/>
            </p:custDataLst>
          </p:nvPr>
        </p:nvSpPr>
        <p:spPr>
          <a:xfrm>
            <a:off x="644525" y="1745615"/>
            <a:ext cx="1179830" cy="1345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046480" y="176530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3"/>
            </p:custDataLst>
          </p:nvPr>
        </p:nvSpPr>
        <p:spPr>
          <a:xfrm>
            <a:off x="221615" y="3317240"/>
            <a:ext cx="8239760" cy="12712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08355" y="378968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4"/>
            </p:custDataLst>
          </p:nvPr>
        </p:nvSpPr>
        <p:spPr>
          <a:xfrm>
            <a:off x="590550" y="3382010"/>
            <a:ext cx="1179830" cy="1366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1046480" y="401066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>
            <p:custDataLst>
              <p:tags r:id="rId5"/>
            </p:custDataLst>
          </p:nvPr>
        </p:nvSpPr>
        <p:spPr>
          <a:xfrm>
            <a:off x="821055" y="2018030"/>
            <a:ext cx="864870" cy="6915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>
            <p:custDataLst>
              <p:tags r:id="rId6"/>
            </p:custDataLst>
          </p:nvPr>
        </p:nvSpPr>
        <p:spPr>
          <a:xfrm>
            <a:off x="2228850" y="1818640"/>
            <a:ext cx="6029325" cy="28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路径优化</a:t>
            </a:r>
            <a:endParaRPr lang="en-US" sz="1600" dirty="0"/>
          </a:p>
        </p:txBody>
      </p:sp>
      <p:sp>
        <p:nvSpPr>
          <p:cNvPr id="20" name="Text 17"/>
          <p:cNvSpPr/>
          <p:nvPr>
            <p:custDataLst>
              <p:tags r:id="rId7"/>
            </p:custDataLst>
          </p:nvPr>
        </p:nvSpPr>
        <p:spPr>
          <a:xfrm>
            <a:off x="2228850" y="2165985"/>
            <a:ext cx="6029325" cy="582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新版本将原分散的遍历逻辑收拢到FindLeaf，依据operation决定RLatch或WLatch，实现统一查找路径。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8"/>
            </p:custDataLst>
          </p:nvPr>
        </p:nvSpPr>
        <p:spPr>
          <a:xfrm>
            <a:off x="767080" y="3654425"/>
            <a:ext cx="864870" cy="702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9"/>
            </p:custDataLst>
          </p:nvPr>
        </p:nvSpPr>
        <p:spPr>
          <a:xfrm>
            <a:off x="2174875" y="3455035"/>
            <a:ext cx="6029325" cy="284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锁传递机制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10"/>
            </p:custDataLst>
          </p:nvPr>
        </p:nvSpPr>
        <p:spPr>
          <a:xfrm>
            <a:off x="2174875" y="3802380"/>
            <a:ext cx="6029325" cy="591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在下降过程中记录安全节点，一旦确认后续不再分裂或合并，即可提前释放祖先写锁，降低临界区长度，提升并发性能。</a:t>
            </a:r>
            <a:endParaRPr lang="en-US" sz="1600" dirty="0"/>
          </a:p>
        </p:txBody>
      </p:sp>
      <p:pic>
        <p:nvPicPr>
          <p:cNvPr id="24" name="图片 23" descr="QQ20251215-1049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2360" y="4588510"/>
            <a:ext cx="6376035" cy="2127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事务页集与锁释放队列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000" y="1492250"/>
            <a:ext cx="45275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0929" y="921385"/>
            <a:ext cx="334361" cy="33528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342390" y="1473200"/>
            <a:ext cx="33464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"/>
            </p:custDataLst>
          </p:nvPr>
        </p:nvSpPr>
        <p:spPr>
          <a:xfrm>
            <a:off x="1038860" y="3398520"/>
            <a:ext cx="4571365" cy="16478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480" y="3398520"/>
            <a:ext cx="4571365" cy="2666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2"/>
            </p:custDataLst>
          </p:nvPr>
        </p:nvSpPr>
        <p:spPr>
          <a:xfrm>
            <a:off x="103124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5" name="Text 12"/>
          <p:cNvSpPr/>
          <p:nvPr/>
        </p:nvSpPr>
        <p:spPr>
          <a:xfrm>
            <a:off x="103124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3"/>
            </p:custDataLst>
          </p:nvPr>
        </p:nvSpPr>
        <p:spPr>
          <a:xfrm>
            <a:off x="6134100" y="3398520"/>
            <a:ext cx="4571365" cy="15843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34100" y="3398520"/>
            <a:ext cx="4571365" cy="2712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4"/>
            </p:custDataLst>
          </p:nvPr>
        </p:nvSpPr>
        <p:spPr>
          <a:xfrm>
            <a:off x="612648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9" name="Text 16"/>
          <p:cNvSpPr/>
          <p:nvPr/>
        </p:nvSpPr>
        <p:spPr>
          <a:xfrm>
            <a:off x="612648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75130" y="819785"/>
            <a:ext cx="4643755" cy="508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6930" y="1365250"/>
            <a:ext cx="9794240" cy="529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引入transaction-&gt;page_set_双向链表，按顺序保存沿途写锁页面，为锁释放提供依据。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5"/>
            </p:custDataLst>
          </p:nvPr>
        </p:nvSpPr>
        <p:spPr>
          <a:xfrm>
            <a:off x="122364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6"/>
            </p:custDataLst>
          </p:nvPr>
        </p:nvSpPr>
        <p:spPr>
          <a:xfrm>
            <a:off x="123190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24" name="Text 21"/>
          <p:cNvSpPr/>
          <p:nvPr>
            <p:custDataLst>
              <p:tags r:id="rId7"/>
            </p:custDataLst>
          </p:nvPr>
        </p:nvSpPr>
        <p:spPr>
          <a:xfrm>
            <a:off x="631888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5" name="Text 22"/>
          <p:cNvSpPr/>
          <p:nvPr>
            <p:custDataLst>
              <p:tags r:id="rId8"/>
            </p:custDataLst>
          </p:nvPr>
        </p:nvSpPr>
        <p:spPr>
          <a:xfrm>
            <a:off x="632714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sp>
        <p:nvSpPr>
          <p:cNvPr id="31" name="Shape 9"/>
          <p:cNvSpPr/>
          <p:nvPr>
            <p:custDataLst>
              <p:tags r:id="rId9"/>
            </p:custDataLst>
          </p:nvPr>
        </p:nvSpPr>
        <p:spPr>
          <a:xfrm>
            <a:off x="1038860" y="2317115"/>
            <a:ext cx="4571365" cy="2712720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Shape 11"/>
          <p:cNvSpPr/>
          <p:nvPr>
            <p:custDataLst>
              <p:tags r:id="rId10"/>
            </p:custDataLst>
          </p:nvPr>
        </p:nvSpPr>
        <p:spPr>
          <a:xfrm>
            <a:off x="1031240" y="1889760"/>
            <a:ext cx="4586605" cy="65976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3" name="Shape 13"/>
          <p:cNvSpPr/>
          <p:nvPr>
            <p:custDataLst>
              <p:tags r:id="rId11"/>
            </p:custDataLst>
          </p:nvPr>
        </p:nvSpPr>
        <p:spPr>
          <a:xfrm>
            <a:off x="6134100" y="1885950"/>
            <a:ext cx="4571365" cy="3143885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4" name="Shape 15"/>
          <p:cNvSpPr/>
          <p:nvPr>
            <p:custDataLst>
              <p:tags r:id="rId12"/>
            </p:custDataLst>
          </p:nvPr>
        </p:nvSpPr>
        <p:spPr>
          <a:xfrm>
            <a:off x="6126480" y="1898015"/>
            <a:ext cx="4586605" cy="54927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5" name="Text 19"/>
          <p:cNvSpPr/>
          <p:nvPr>
            <p:custDataLst>
              <p:tags r:id="rId13"/>
            </p:custDataLst>
          </p:nvPr>
        </p:nvSpPr>
        <p:spPr>
          <a:xfrm>
            <a:off x="1223645" y="2032635"/>
            <a:ext cx="4202430" cy="387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36" name="Text 20"/>
          <p:cNvSpPr/>
          <p:nvPr>
            <p:custDataLst>
              <p:tags r:id="rId14"/>
            </p:custDataLst>
          </p:nvPr>
        </p:nvSpPr>
        <p:spPr>
          <a:xfrm>
            <a:off x="1231900" y="2630805"/>
            <a:ext cx="4185920" cy="97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37" name="Text 21"/>
          <p:cNvSpPr/>
          <p:nvPr>
            <p:custDataLst>
              <p:tags r:id="rId15"/>
            </p:custDataLst>
          </p:nvPr>
        </p:nvSpPr>
        <p:spPr>
          <a:xfrm>
            <a:off x="6318885" y="2000250"/>
            <a:ext cx="4202430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38" name="Text 22"/>
          <p:cNvSpPr/>
          <p:nvPr>
            <p:custDataLst>
              <p:tags r:id="rId16"/>
            </p:custDataLst>
          </p:nvPr>
        </p:nvSpPr>
        <p:spPr>
          <a:xfrm>
            <a:off x="6327140" y="2530475"/>
            <a:ext cx="4185920" cy="10401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pic>
        <p:nvPicPr>
          <p:cNvPr id="51" name="图片 50" descr="QQ20251215-1055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930" y="3812540"/>
            <a:ext cx="5296535" cy="2950845"/>
          </a:xfrm>
          <a:prstGeom prst="rect">
            <a:avLst/>
          </a:prstGeom>
        </p:spPr>
      </p:pic>
      <p:pic>
        <p:nvPicPr>
          <p:cNvPr id="52" name="图片 51" descr="QQ20251215-1055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4735" y="3813175"/>
            <a:ext cx="5401945" cy="29254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Insert接口：从根锁到叶锁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Text 18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5" name="Text 22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658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根锁保护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468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新Insert入口先加根写锁，再调用FindLeaf定位叶节点，确保插入过程的线程安全。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8075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队列维护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885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沿路径把可能修改的页加入事务队列，为后续锁释放提供支持，保障插入操作的事务性。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2492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分裂处理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302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在叶节点完成键值写入后，若需分裂则就地生成新页并立即升级父节点锁，确保树结构一致性。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Split模板：叶与内部节点通用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3570" y="1039495"/>
            <a:ext cx="3771900" cy="246951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4830" y="3744595"/>
            <a:ext cx="4130675" cy="190563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41375" y="3849370"/>
            <a:ext cx="963612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77035" y="1052195"/>
            <a:ext cx="2644775" cy="3155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模板函数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91235" y="1844040"/>
            <a:ext cx="3351530" cy="13544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通过模板函数Split&lt;N&gt;统一处理叶节点与内部节点分裂，实现代码复用，简化分裂逻辑。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70280" y="3978275"/>
            <a:ext cx="33521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分裂细节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42035" y="4451350"/>
            <a:ext cx="3517265" cy="1031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叶分裂维护next_page_id链表，内部分裂更新子节点父指针，确保分裂后树结构正确，提升并发性能。</a:t>
            </a:r>
            <a:endParaRPr lang="en-US" sz="1600" dirty="0"/>
          </a:p>
        </p:txBody>
      </p:sp>
      <p:pic>
        <p:nvPicPr>
          <p:cNvPr id="18" name="图片 17" descr="QQ20251215-120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0" y="816610"/>
            <a:ext cx="5494020" cy="2623185"/>
          </a:xfrm>
          <a:prstGeom prst="rect">
            <a:avLst/>
          </a:prstGeom>
        </p:spPr>
      </p:pic>
      <p:pic>
        <p:nvPicPr>
          <p:cNvPr id="19" name="图片 18" descr="QQ20251215-120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3849370"/>
            <a:ext cx="5810250" cy="2105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8322310" y="2894330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Remove接口：写锁贯穿调整链</a:t>
            </a: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1"/>
            </p:custDataLst>
          </p:nvPr>
        </p:nvSpPr>
        <p:spPr>
          <a:xfrm>
            <a:off x="4084955" y="1574800"/>
            <a:ext cx="7435850" cy="11569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Text 8"/>
          <p:cNvSpPr/>
          <p:nvPr/>
        </p:nvSpPr>
        <p:spPr>
          <a:xfrm>
            <a:off x="4157980" y="33972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2"/>
            </p:custDataLst>
          </p:nvPr>
        </p:nvSpPr>
        <p:spPr>
          <a:xfrm>
            <a:off x="4396105" y="999490"/>
            <a:ext cx="1325880" cy="1242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3"/>
            </p:custDataLst>
          </p:nvPr>
        </p:nvSpPr>
        <p:spPr>
          <a:xfrm>
            <a:off x="4572635" y="1318260"/>
            <a:ext cx="972185" cy="598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2"/>
          <p:cNvSpPr/>
          <p:nvPr>
            <p:custDataLst>
              <p:tags r:id="rId4"/>
            </p:custDataLst>
          </p:nvPr>
        </p:nvSpPr>
        <p:spPr>
          <a:xfrm>
            <a:off x="4084955" y="2710815"/>
            <a:ext cx="7435850" cy="136715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3"/>
          <p:cNvSpPr/>
          <p:nvPr/>
        </p:nvSpPr>
        <p:spPr>
          <a:xfrm>
            <a:off x="4157980" y="243268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>
            <p:custDataLst>
              <p:tags r:id="rId5"/>
            </p:custDataLst>
          </p:nvPr>
        </p:nvSpPr>
        <p:spPr>
          <a:xfrm>
            <a:off x="4396105" y="2272030"/>
            <a:ext cx="1325880" cy="1325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</p:sp>
      <p:sp>
        <p:nvSpPr>
          <p:cNvPr id="19" name="Text 15"/>
          <p:cNvSpPr/>
          <p:nvPr/>
        </p:nvSpPr>
        <p:spPr>
          <a:xfrm>
            <a:off x="4396105" y="3409315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>
            <p:custDataLst>
              <p:tags r:id="rId6"/>
            </p:custDataLst>
          </p:nvPr>
        </p:nvSpPr>
        <p:spPr>
          <a:xfrm>
            <a:off x="4572635" y="2432050"/>
            <a:ext cx="972185" cy="748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961120" y="4681220"/>
            <a:ext cx="2138680" cy="283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写锁保护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05240" y="5012690"/>
            <a:ext cx="2176145" cy="1113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Remove先取根写锁，FindLeaf定位后执行叶节点删除，确保删除过程的线程安全。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7"/>
            </p:custDataLst>
          </p:nvPr>
        </p:nvSpPr>
        <p:spPr>
          <a:xfrm>
            <a:off x="5980430" y="1236345"/>
            <a:ext cx="5423535" cy="287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调整策略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8"/>
            </p:custDataLst>
          </p:nvPr>
        </p:nvSpPr>
        <p:spPr>
          <a:xfrm>
            <a:off x="5980430" y="1597025"/>
            <a:ext cx="5423535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若size低于min_size则进入CoalesceOrRedistribute，按左兄弟→右兄弟顺序尝试重分配或合并，保障树结构平衡。</a:t>
            </a:r>
            <a:endParaRPr lang="en-US" sz="1600" dirty="0"/>
          </a:p>
        </p:txBody>
      </p:sp>
      <p:sp>
        <p:nvSpPr>
          <p:cNvPr id="25" name="Text 21"/>
          <p:cNvSpPr/>
          <p:nvPr>
            <p:custDataLst>
              <p:tags r:id="rId9"/>
            </p:custDataLst>
          </p:nvPr>
        </p:nvSpPr>
        <p:spPr>
          <a:xfrm>
            <a:off x="5980430" y="2340610"/>
            <a:ext cx="5423535" cy="300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递归调整</a:t>
            </a:r>
            <a:endParaRPr lang="en-US" sz="1600" dirty="0"/>
          </a:p>
        </p:txBody>
      </p:sp>
      <p:sp>
        <p:nvSpPr>
          <p:cNvPr id="26" name="Text 22"/>
          <p:cNvSpPr/>
          <p:nvPr>
            <p:custDataLst>
              <p:tags r:id="rId10"/>
            </p:custDataLst>
          </p:nvPr>
        </p:nvSpPr>
        <p:spPr>
          <a:xfrm>
            <a:off x="5980430" y="2729865"/>
            <a:ext cx="5423535" cy="621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每步成功即修改父节点，并继续向上递归，确保删除操作后树结构的正确性和一致性。</a:t>
            </a:r>
            <a:endParaRPr lang="en-US" sz="1600" dirty="0"/>
          </a:p>
        </p:txBody>
      </p:sp>
      <p:pic>
        <p:nvPicPr>
          <p:cNvPr id="28" name="图片 27" descr="QQ20251215-1208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860" y="1308735"/>
            <a:ext cx="4119245" cy="48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Redistribute与Coalesce代码对照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220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2200" y="1925320"/>
            <a:ext cx="435991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0746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3" name="Shape 10"/>
          <p:cNvSpPr/>
          <p:nvPr/>
        </p:nvSpPr>
        <p:spPr>
          <a:xfrm>
            <a:off x="5913120" y="1925320"/>
            <a:ext cx="4359910" cy="4023360"/>
          </a:xfrm>
          <a:prstGeom prst="roundRect">
            <a:avLst>
              <a:gd name="adj" fmla="val 30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5913120" y="1925320"/>
            <a:ext cx="4359910" cy="4023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2838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Text 13"/>
          <p:cNvSpPr/>
          <p:nvPr/>
        </p:nvSpPr>
        <p:spPr>
          <a:xfrm>
            <a:off x="132651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0746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Redistribute通过MoveLastToFrontOf或MoveFirstToEndOf在兄弟间搬运条目，避免高昂合并操作，提升性能。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4743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Coalesce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2838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若兄弟亦处于最小状态，则调用Coalesce把本节点全部数据搬过去，并从父节点删除中间键，可能触发父节点再调整。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78025" y="875030"/>
            <a:ext cx="7856220" cy="87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/>
              <a:t>实验结果</a:t>
            </a:r>
            <a:endParaRPr lang="zh-CN" altLang="en-US" sz="4400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988820"/>
            <a:ext cx="11637645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index_iterator.cpp</a:t>
            </a:r>
            <a:endParaRPr lang="zh-CN" altLang="en-US" sz="320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800600" y="1607870"/>
          <a:ext cx="6492240" cy="4381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56107" y="276161"/>
            <a:ext cx="657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迭代器的实现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如果不在，而是刚好在边上：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如果既不在叶子里，也不在叶子边上，那么索引无效。</a:t>
            </a:r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549699"/>
            <a:ext cx="5953125" cy="118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22059"/>
            <a:ext cx="3895118" cy="213860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如果下一页不存在，则说明到达末尾，直接返回：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524501"/>
            <a:ext cx="5402179" cy="99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537065"/>
            <a:ext cx="47148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如果下一页存在，那么就返回下一页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最后更新一下迭代器的状态：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77528"/>
            <a:ext cx="5270834" cy="12028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230305"/>
            <a:ext cx="7026442" cy="101427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Contention</a:t>
            </a:r>
            <a:r>
              <a:rPr lang="zh-CN" altLang="en-US" dirty="0">
                <a:solidFill>
                  <a:schemeClr val="tx1"/>
                </a:solidFill>
              </a:rPr>
              <a:t>测试结果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内容占位符 5" descr="电脑萤幕的截图&#10;&#10;AI 生成的内容可能不正确。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0" y="2691026"/>
            <a:ext cx="10640769" cy="198652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4294967295"/>
          </p:nvPr>
        </p:nvSpPr>
        <p:spPr>
          <a:xfrm>
            <a:off x="1300899" y="1950821"/>
            <a:ext cx="4938713" cy="736600"/>
          </a:xfrm>
        </p:spPr>
        <p:txBody>
          <a:bodyPr/>
          <a:lstStyle/>
          <a:p>
            <a:r>
              <a:rPr lang="en-US" altLang="zh-CN" dirty="0"/>
              <a:t>delete</a:t>
            </a:r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sz="half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" y="2900882"/>
            <a:ext cx="11331019" cy="2265475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16" y="2684138"/>
            <a:ext cx="8923730" cy="2571480"/>
          </a:xfrm>
        </p:spPr>
      </p:pic>
      <p:sp>
        <p:nvSpPr>
          <p:cNvPr id="4" name="文本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insert</a:t>
            </a:r>
            <a:r>
              <a:rPr lang="zh-CN" altLang="en-US" dirty="0"/>
              <a:t>测试结果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delete</a:t>
            </a:r>
            <a:r>
              <a:rPr lang="zh-CN" altLang="en-US" dirty="0"/>
              <a:t>测试结果</a:t>
            </a:r>
            <a:endParaRPr lang="zh-CN" altLang="en-US" dirty="0"/>
          </a:p>
        </p:txBody>
      </p:sp>
      <p:pic>
        <p:nvPicPr>
          <p:cNvPr id="8" name="图片 7" descr="文本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24" y="2572663"/>
            <a:ext cx="9303152" cy="315883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9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0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1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2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3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4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5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46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47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48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49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1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2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3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4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5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6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7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8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59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60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1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2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3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4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5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6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7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8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69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70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1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2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3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4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5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6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7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8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79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0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1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2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3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4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5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6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87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10359</Words>
  <Application>WPS 演示</Application>
  <PresentationFormat>宽屏</PresentationFormat>
  <Paragraphs>855</Paragraphs>
  <Slides>92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6" baseType="lpstr">
      <vt:lpstr>Arial</vt:lpstr>
      <vt:lpstr>宋体</vt:lpstr>
      <vt:lpstr>Wingdings</vt:lpstr>
      <vt:lpstr>Calibri</vt:lpstr>
      <vt:lpstr>Consolas</vt:lpstr>
      <vt:lpstr>Calibri Light</vt:lpstr>
      <vt:lpstr>微软雅黑</vt:lpstr>
      <vt:lpstr>Arial Unicode MS</vt:lpstr>
      <vt:lpstr>等线</vt:lpstr>
      <vt:lpstr>MiSans</vt:lpstr>
      <vt:lpstr>MiSans</vt:lpstr>
      <vt:lpstr>MiSans Semibold</vt:lpstr>
      <vt:lpstr>MiSans</vt:lpstr>
      <vt:lpstr>回顾</vt:lpstr>
      <vt:lpstr>Buffer manager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lru</vt:lpstr>
      <vt:lpstr>lru</vt:lpstr>
      <vt:lpstr>lru</vt:lpstr>
      <vt:lpstr>2. RecordAccess(frame_id_t frame_id) - 记录访问</vt:lpstr>
      <vt:lpstr>3. Evict(frame_id_t* frame_id) - 选择驱逐帧</vt:lpstr>
      <vt:lpstr>3. Evict(frame_id_t* frame_id) - 选择驱逐帧</vt:lpstr>
      <vt:lpstr>4. SetEvictable(frame_id_t frame_id, bool set_evictable) - 设置可驱逐状态</vt:lpstr>
      <vt:lpstr>5. Remove(frame_id_t frame_id) - 移除帧</vt:lpstr>
      <vt:lpstr>6. Size() - 获取当前可驱逐帧数量</vt:lpstr>
      <vt:lpstr>lru</vt:lpstr>
      <vt:lpstr>lru</vt:lpstr>
      <vt:lpstr>测试结果：buffer_pool_instance_test</vt:lpstr>
      <vt:lpstr>测试结果:LRU测试</vt:lpstr>
      <vt:lpstr>测试结果：哈希表测试结果</vt:lpstr>
      <vt:lpstr>测试结果</vt:lpstr>
      <vt:lpstr>测试结果</vt:lpstr>
      <vt:lpstr>测试结果</vt:lpstr>
      <vt:lpstr>B+ Tree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二、关键数据结构</vt:lpstr>
      <vt:lpstr>2. 页面大小管理</vt:lpstr>
      <vt:lpstr>三、关键算法</vt:lpstr>
      <vt:lpstr>代码实现</vt:lpstr>
      <vt:lpstr>2. 插入</vt:lpstr>
      <vt:lpstr>非空树插入</vt:lpstr>
      <vt:lpstr>叶子节点分裂SplitLeafPage()</vt:lpstr>
      <vt:lpstr>内部节点分裂SplitInternalPage()</vt:lpstr>
      <vt:lpstr>插入父节点 (核心递归逻辑InsertIntoParent())</vt:lpstr>
      <vt:lpstr>3. 删除Remove()</vt:lpstr>
      <vt:lpstr>根节点调整 (AdjustRoot() )</vt:lpstr>
      <vt:lpstr>四、页面生命周期管理策略</vt:lpstr>
      <vt:lpstr>2. 查找路径上的页面管理</vt:lpstr>
      <vt:lpstr>3. 分裂操作中的页面管理</vt:lpstr>
      <vt:lpstr>五、递归算法设计模式</vt:lpstr>
      <vt:lpstr>2. 分裂的递归传播</vt:lpstr>
      <vt:lpstr>PowerPoint 演示文稿</vt:lpstr>
      <vt:lpstr>PowerPoint 演示文稿</vt:lpstr>
      <vt:lpstr>七、性能优化设计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index_iterator.cpp</vt:lpstr>
      <vt:lpstr>index_iterator.cpp</vt:lpstr>
      <vt:lpstr>index_iterator.cpp</vt:lpstr>
      <vt:lpstr>index_iterator.cpp</vt:lpstr>
      <vt:lpstr>测试结果</vt:lpstr>
      <vt:lpstr>测试结果</vt:lpstr>
      <vt:lpstr>测试结果</vt:lpstr>
      <vt:lpstr>测试结果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志僮 梁</dc:creator>
  <cp:lastModifiedBy>莱阳二院精神科陶主任</cp:lastModifiedBy>
  <cp:revision>61</cp:revision>
  <dcterms:created xsi:type="dcterms:W3CDTF">2025-12-15T17:15:00Z</dcterms:created>
  <dcterms:modified xsi:type="dcterms:W3CDTF">2025-12-22T23:28:12Z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19B857DC003C406C411C40692B9191B2_42</vt:lpwstr>
  </property>
  <property fmtid="{D5CDD505-2E9C-101B-9397-08002B2CF9AE}" pid="3" name="KSOProductBuildVer">
    <vt:lpwstr>2052-12.1.0.24034</vt:lpwstr>
  </property>
</Properties>
</file>